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60" r:id="rId4"/>
    <p:sldId id="265" r:id="rId5"/>
    <p:sldId id="266" r:id="rId6"/>
    <p:sldId id="267" r:id="rId7"/>
    <p:sldId id="268" r:id="rId8"/>
    <p:sldId id="261" r:id="rId9"/>
    <p:sldId id="258" r:id="rId10"/>
    <p:sldId id="262" r:id="rId11"/>
    <p:sldId id="269" r:id="rId12"/>
    <p:sldId id="263" r:id="rId13"/>
    <p:sldId id="264" r:id="rId14"/>
    <p:sldId id="270" r:id="rId15"/>
    <p:sldId id="271" r:id="rId16"/>
    <p:sldId id="272" r:id="rId17"/>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08" d="100"/>
          <a:sy n="108" d="100"/>
        </p:scale>
        <p:origin x="-1704"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bg>
      <p:bgRef idx="1003">
        <a:schemeClr val="bg2"/>
      </p:bgRef>
    </p:bg>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173157"/>
            <a:ext cx="7772400" cy="1470025"/>
          </a:xfrm>
        </p:spPr>
        <p:txBody>
          <a:bodyPr anchor="b"/>
          <a:lstStyle>
            <a:lvl1pPr algn="l">
              <a:defRPr sz="4800"/>
            </a:lvl1pPr>
          </a:lstStyle>
          <a:p>
            <a:r>
              <a:rPr kumimoji="0" lang="zh-CN" altLang="en-US" smtClean="0"/>
              <a:t>单击此处编辑母版标题样式</a:t>
            </a:r>
            <a:endParaRPr kumimoji="0" lang="en-US"/>
          </a:p>
        </p:txBody>
      </p:sp>
      <p:sp>
        <p:nvSpPr>
          <p:cNvPr id="3" name="副标题 2"/>
          <p:cNvSpPr>
            <a:spLocks noGrp="1"/>
          </p:cNvSpPr>
          <p:nvPr>
            <p:ph type="subTitle" idx="1"/>
          </p:nvPr>
        </p:nvSpPr>
        <p:spPr>
          <a:xfrm>
            <a:off x="687716" y="2643182"/>
            <a:ext cx="6670366" cy="1752600"/>
          </a:xfrm>
        </p:spPr>
        <p:txBody>
          <a:bodyPr/>
          <a:lstStyle>
            <a:lvl1pPr marL="0" indent="0" algn="l">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zh-CN" altLang="en-US" smtClean="0"/>
              <a:t>单击此处编辑母版副标题样式</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2017/4/5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2017/4/5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143768" y="274639"/>
            <a:ext cx="1543032" cy="5851525"/>
          </a:xfrm>
        </p:spPr>
        <p:txBody>
          <a:bodyPr vert="eaVer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274639"/>
            <a:ext cx="6615130" cy="5851525"/>
          </a:xfrm>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2017/4/5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内容占位符 2"/>
          <p:cNvSpPr>
            <a:spLocks noGrp="1"/>
          </p:cNvSpPr>
          <p:nvPr>
            <p:ph idx="1"/>
          </p:nvPr>
        </p:nvSpPr>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2017/4/5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bg>
      <p:bgRef idx="1003">
        <a:schemeClr val="bg2"/>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685800" y="2924181"/>
            <a:ext cx="7772400" cy="1362075"/>
          </a:xfrm>
        </p:spPr>
        <p:txBody>
          <a:bodyPr anchor="t"/>
          <a:lstStyle>
            <a:lvl1pPr algn="l">
              <a:defRPr sz="4400" b="0" cap="all"/>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685800" y="1428747"/>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2017/4/5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2017/4/5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pPr/>
              <a:t>2017/4/5</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pPr/>
              <a:t>2017/4/5</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pPr/>
              <a:t>2017/4/5</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3" name="内容占位符 2"/>
          <p:cNvSpPr>
            <a:spLocks noGrp="1"/>
          </p:cNvSpPr>
          <p:nvPr>
            <p:ph idx="1"/>
          </p:nvPr>
        </p:nvSpPr>
        <p:spPr>
          <a:xfrm>
            <a:off x="460382" y="1071546"/>
            <a:ext cx="5111750" cy="50497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文本占位符 3"/>
          <p:cNvSpPr>
            <a:spLocks noGrp="1"/>
          </p:cNvSpPr>
          <p:nvPr>
            <p:ph type="body" sz="half" idx="2"/>
          </p:nvPr>
        </p:nvSpPr>
        <p:spPr>
          <a:xfrm>
            <a:off x="5679083" y="1071546"/>
            <a:ext cx="3008313" cy="34290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2017/4/5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
        <p:nvSpPr>
          <p:cNvPr id="2" name="标题 1"/>
          <p:cNvSpPr>
            <a:spLocks noGrp="1"/>
          </p:cNvSpPr>
          <p:nvPr>
            <p:ph type="title"/>
          </p:nvPr>
        </p:nvSpPr>
        <p:spPr>
          <a:xfrm>
            <a:off x="457205" y="285728"/>
            <a:ext cx="8230993" cy="696626"/>
          </a:xfrm>
        </p:spPr>
        <p:txBody>
          <a:bodyPr anchor="ctr"/>
          <a:lstStyle>
            <a:lvl1pPr algn="ctr">
              <a:defRPr sz="3600" b="0"/>
            </a:lvl1pPr>
          </a:lstStyle>
          <a:p>
            <a:r>
              <a:rPr kumimoji="0" lang="zh-CN" altLang="en-US" smtClean="0"/>
              <a:t>单击此处编辑母版标题样式</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001024" y="642918"/>
            <a:ext cx="785818" cy="4572032"/>
          </a:xfrm>
        </p:spPr>
        <p:txBody>
          <a:bodyPr vert="eaVert" anchor="ctr"/>
          <a:lstStyle>
            <a:lvl1pPr algn="l">
              <a:defRPr sz="2400" b="0"/>
            </a:lvl1pPr>
          </a:lstStyle>
          <a:p>
            <a:r>
              <a:rPr kumimoji="0" lang="zh-CN" altLang="en-US" smtClean="0"/>
              <a:t>单击此处编辑母版标题样式</a:t>
            </a:r>
            <a:endParaRPr kumimoji="0" lang="en-US"/>
          </a:p>
        </p:txBody>
      </p:sp>
      <p:sp>
        <p:nvSpPr>
          <p:cNvPr id="3" name="图片占位符 2"/>
          <p:cNvSpPr>
            <a:spLocks noGrp="1"/>
          </p:cNvSpPr>
          <p:nvPr>
            <p:ph type="pic" idx="1"/>
          </p:nvPr>
        </p:nvSpPr>
        <p:spPr>
          <a:xfrm>
            <a:off x="442922" y="541340"/>
            <a:ext cx="6415094" cy="5459428"/>
          </a:xfrm>
          <a:prstGeom prst="roundRect">
            <a:avLst>
              <a:gd name="adj" fmla="val 4800"/>
            </a:avLst>
          </a:prstGeom>
          <a:solidFill>
            <a:schemeClr val="accent1">
              <a:tint val="20000"/>
            </a:schemeClr>
          </a:solidFill>
          <a:ln w="38100">
            <a:gradFill flip="none" rotWithShape="1">
              <a:gsLst>
                <a:gs pos="0">
                  <a:schemeClr val="accent1">
                    <a:alpha val="50000"/>
                  </a:schemeClr>
                </a:gs>
                <a:gs pos="100000">
                  <a:schemeClr val="accent1">
                    <a:tint val="20000"/>
                  </a:schemeClr>
                </a:gs>
              </a:gsLst>
              <a:lin ang="16200000" scaled="1"/>
              <a:tileRect/>
            </a:gradFill>
          </a:ln>
          <a:effectLst>
            <a:outerShdw blurRad="76200" dist="38100" dir="5400000" sx="100500" sy="100500" algn="tl" rotWithShape="0">
              <a:srgbClr val="000000">
                <a:alpha val="50000"/>
              </a:srgb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0" lang="zh-CN" altLang="en-US" smtClean="0"/>
              <a:t>单击图标添加图片</a:t>
            </a:r>
            <a:endParaRPr kumimoji="0" lang="en-US"/>
          </a:p>
        </p:txBody>
      </p:sp>
      <p:sp>
        <p:nvSpPr>
          <p:cNvPr id="4" name="文本占位符 3"/>
          <p:cNvSpPr>
            <a:spLocks noGrp="1"/>
          </p:cNvSpPr>
          <p:nvPr>
            <p:ph type="body" sz="half" idx="2"/>
          </p:nvPr>
        </p:nvSpPr>
        <p:spPr>
          <a:xfrm>
            <a:off x="7072330" y="1000108"/>
            <a:ext cx="914368" cy="4214842"/>
          </a:xfrm>
        </p:spPr>
        <p:txBody>
          <a:bodyPr vert="eaVert" anchor="ctr"/>
          <a:lstStyle>
            <a:lvl1pPr marL="0" indent="0" algn="ctr">
              <a:buNone/>
              <a:defRPr sz="1400"/>
            </a:lvl1pPr>
            <a:lvl2pPr marL="457200" indent="0" algn="ctr">
              <a:buNone/>
              <a:defRPr sz="1200"/>
            </a:lvl2pPr>
            <a:lvl3pPr marL="914400" indent="0" algn="ctr">
              <a:buNone/>
              <a:defRPr sz="1000"/>
            </a:lvl3pPr>
            <a:lvl4pPr marL="1371600" indent="0" algn="ctr">
              <a:buNone/>
              <a:defRPr sz="900"/>
            </a:lvl4pPr>
            <a:lvl5pPr marL="1828800" indent="0" algn="ctr">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2017/4/5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pic>
        <p:nvPicPr>
          <p:cNvPr id="8" name="图片 7"/>
          <p:cNvPicPr>
            <a:picLocks noChangeAspect="1"/>
          </p:cNvPicPr>
          <p:nvPr/>
        </p:nvPicPr>
        <p:blipFill>
          <a:blip r:embed="rId13">
            <a:duotone>
              <a:schemeClr val="accent1"/>
              <a:srgbClr val="FFFFFF"/>
            </a:duotone>
            <a:lum bright="12000" contrast="40000"/>
          </a:blip>
          <a:stretch>
            <a:fillRect/>
          </a:stretch>
        </p:blipFill>
        <p:spPr>
          <a:xfrm>
            <a:off x="6667809" y="4915143"/>
            <a:ext cx="2476191" cy="1942857"/>
          </a:xfrm>
          <a:prstGeom prst="rect">
            <a:avLst/>
          </a:prstGeom>
          <a:noFill/>
          <a:ln>
            <a:noFill/>
          </a:ln>
        </p:spPr>
      </p:pic>
      <p:sp>
        <p:nvSpPr>
          <p:cNvPr id="10" name="矩形 9"/>
          <p:cNvSpPr/>
          <p:nvPr/>
        </p:nvSpPr>
        <p:spPr>
          <a:xfrm>
            <a:off x="0" y="0"/>
            <a:ext cx="9144000" cy="71438"/>
          </a:xfrm>
          <a:prstGeom prst="rect">
            <a:avLst/>
          </a:prstGeom>
          <a:gradFill flip="none" rotWithShape="1">
            <a:gsLst>
              <a:gs pos="0">
                <a:schemeClr val="accent1">
                  <a:tint val="100000"/>
                  <a:shade val="50000"/>
                  <a:hueMod val="100000"/>
                  <a:satMod val="250000"/>
                  <a:alpha val="0"/>
                </a:schemeClr>
              </a:gs>
              <a:gs pos="75000">
                <a:schemeClr val="accent1">
                  <a:tint val="80000"/>
                  <a:shade val="100000"/>
                  <a:hueMod val="100000"/>
                  <a:satMod val="375000"/>
                  <a:alpha val="20000"/>
                </a:schemeClr>
              </a:gs>
              <a:gs pos="100000">
                <a:schemeClr val="accent1">
                  <a:tint val="50000"/>
                  <a:shade val="100000"/>
                  <a:hueMod val="100000"/>
                  <a:satMod val="500000"/>
                </a:schemeClr>
              </a:gs>
            </a:gsLst>
            <a:lin ang="18900000" scaled="1"/>
            <a:tileRect/>
          </a:gradFill>
          <a:ln w="12700" cap="rnd" cmpd="sng" algn="ctr">
            <a:noFill/>
            <a:prstDash val="solid"/>
          </a:ln>
        </p:spPr>
        <p:style>
          <a:lnRef idx="1">
            <a:schemeClr val="accent1"/>
          </a:lnRef>
          <a:fillRef idx="2">
            <a:schemeClr val="accent1"/>
          </a:fillRef>
          <a:effectRef idx="1">
            <a:schemeClr val="accent1"/>
          </a:effectRef>
          <a:fontRef idx="minor">
            <a:schemeClr val="dk1"/>
          </a:fontRef>
        </p:style>
        <p:txBody>
          <a:bodyPr rtlCol="0" anchor="ctr"/>
          <a:lstStyle/>
          <a:p>
            <a:pPr algn="ctr" eaLnBrk="1" latinLnBrk="0" hangingPunct="1"/>
            <a:endParaRPr kumimoji="0" lang="zh-CN" altLang="en-US"/>
          </a:p>
        </p:txBody>
      </p:sp>
      <p:sp>
        <p:nvSpPr>
          <p:cNvPr id="11" name="矩形 10"/>
          <p:cNvSpPr/>
          <p:nvPr/>
        </p:nvSpPr>
        <p:spPr>
          <a:xfrm>
            <a:off x="0" y="40951"/>
            <a:ext cx="4572000" cy="71438"/>
          </a:xfrm>
          <a:prstGeom prst="rect">
            <a:avLst/>
          </a:prstGeom>
          <a:gradFill flip="none" rotWithShape="1">
            <a:gsLst>
              <a:gs pos="0">
                <a:schemeClr val="accent1">
                  <a:tint val="100000"/>
                  <a:shade val="50000"/>
                  <a:hueMod val="100000"/>
                  <a:satMod val="250000"/>
                  <a:alpha val="0"/>
                </a:schemeClr>
              </a:gs>
              <a:gs pos="75000">
                <a:schemeClr val="accent1">
                  <a:tint val="80000"/>
                  <a:shade val="100000"/>
                  <a:hueMod val="100000"/>
                  <a:satMod val="375000"/>
                  <a:alpha val="5000"/>
                </a:schemeClr>
              </a:gs>
              <a:gs pos="100000">
                <a:schemeClr val="accent1">
                  <a:tint val="50000"/>
                  <a:shade val="100000"/>
                  <a:hueMod val="100000"/>
                  <a:satMod val="500000"/>
                  <a:alpha val="60000"/>
                </a:schemeClr>
              </a:gs>
            </a:gsLst>
            <a:lin ang="8100000" scaled="1"/>
            <a:tileRect/>
          </a:gradFill>
          <a:ln w="12700" cap="rnd" cmpd="sng" algn="ctr">
            <a:noFill/>
            <a:prstDash val="solid"/>
          </a:ln>
          <a:effectLst>
            <a:glow>
              <a:schemeClr val="accent1">
                <a:tint val="100000"/>
                <a:shade val="100000"/>
                <a:hueMod val="100000"/>
                <a:satMod val="100000"/>
              </a:schemeClr>
            </a:glow>
            <a:softEdge rad="12700"/>
          </a:effectLst>
        </p:spPr>
        <p:style>
          <a:lnRef idx="1">
            <a:schemeClr val="accent1"/>
          </a:lnRef>
          <a:fillRef idx="2">
            <a:schemeClr val="accent1"/>
          </a:fillRef>
          <a:effectRef idx="1">
            <a:schemeClr val="accent1"/>
          </a:effectRef>
          <a:fontRef idx="minor">
            <a:schemeClr val="dk1"/>
          </a:fontRef>
        </p:style>
        <p:txBody>
          <a:bodyPr rtlCol="0" anchor="ctr"/>
          <a:lstStyle/>
          <a:p>
            <a:pPr algn="ctr" eaLnBrk="1" latinLnBrk="0" hangingPunct="1"/>
            <a:endParaRPr kumimoji="0" lang="zh-CN" altLang="en-US"/>
          </a:p>
        </p:txBody>
      </p:sp>
      <p:pic>
        <p:nvPicPr>
          <p:cNvPr id="9" name="图片 8"/>
          <p:cNvPicPr>
            <a:picLocks noChangeAspect="1"/>
          </p:cNvPicPr>
          <p:nvPr/>
        </p:nvPicPr>
        <p:blipFill>
          <a:blip r:embed="rId14">
            <a:duotone>
              <a:schemeClr val="accent1"/>
              <a:srgbClr val="FFFFFF"/>
            </a:duotone>
            <a:lum bright="35000" contrast="40000"/>
          </a:blip>
          <a:stretch>
            <a:fillRect/>
          </a:stretch>
        </p:blipFill>
        <p:spPr>
          <a:xfrm>
            <a:off x="0" y="6420445"/>
            <a:ext cx="9144000" cy="437555"/>
          </a:xfrm>
          <a:prstGeom prst="rect">
            <a:avLst/>
          </a:prstGeom>
          <a:noFill/>
          <a:ln>
            <a:noFill/>
          </a:ln>
          <a:effectLst/>
        </p:spPr>
      </p:pic>
      <p:sp>
        <p:nvSpPr>
          <p:cNvPr id="2" name="标题占位符 1"/>
          <p:cNvSpPr>
            <a:spLocks noGrp="1"/>
          </p:cNvSpPr>
          <p:nvPr>
            <p:ph type="title"/>
          </p:nvPr>
        </p:nvSpPr>
        <p:spPr>
          <a:xfrm>
            <a:off x="457200" y="274638"/>
            <a:ext cx="8229600" cy="1143000"/>
          </a:xfrm>
          <a:prstGeom prst="rect">
            <a:avLst/>
          </a:prstGeom>
        </p:spPr>
        <p:txBody>
          <a:bodyPr vert="horz" rtlCol="0" anchor="ctr">
            <a:normAutofit/>
          </a:body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1600200"/>
            <a:ext cx="8229600" cy="4525963"/>
          </a:xfrm>
          <a:prstGeom prst="rect">
            <a:avLst/>
          </a:prstGeom>
        </p:spPr>
        <p:txBody>
          <a:bodyPr vert="horz" rtlCol="0">
            <a:normAutofit/>
          </a:bodyPr>
          <a:lstStyle/>
          <a:p>
            <a:pPr lvl="0" eaLnBrk="1" latinLnBrk="0" hangingPunct="1"/>
            <a:r>
              <a:rPr kumimoji="0" lang="zh-CN" altLang="en-US" smtClean="0"/>
              <a:t>单击此处编辑母版文本样式</a:t>
            </a:r>
          </a:p>
          <a:p>
            <a:pPr lvl="1" eaLnBrk="1" latinLnBrk="0" hangingPunct="1"/>
            <a:r>
              <a:rPr kumimoji="0" lang="zh-CN" altLang="en-US" smtClean="0"/>
              <a:t>第二级</a:t>
            </a:r>
          </a:p>
          <a:p>
            <a:pPr lvl="2" eaLnBrk="1" latinLnBrk="0" hangingPunct="1"/>
            <a:r>
              <a:rPr kumimoji="0" lang="zh-CN" altLang="en-US" smtClean="0"/>
              <a:t>第三级</a:t>
            </a:r>
          </a:p>
          <a:p>
            <a:pPr lvl="3" eaLnBrk="1" latinLnBrk="0" hangingPunct="1"/>
            <a:r>
              <a:rPr kumimoji="0" lang="zh-CN" altLang="en-US" smtClean="0"/>
              <a:t>第四级</a:t>
            </a:r>
          </a:p>
          <a:p>
            <a:pPr lvl="4" eaLnBrk="1" latinLnBrk="0" hangingPunct="1"/>
            <a:r>
              <a:rPr kumimoji="0" lang="zh-CN" altLang="en-US" smtClean="0"/>
              <a:t>第五级</a:t>
            </a:r>
            <a:endParaRPr kumimoji="0" lang="en-US"/>
          </a:p>
        </p:txBody>
      </p:sp>
      <p:sp>
        <p:nvSpPr>
          <p:cNvPr id="4" name="日期占位符 3"/>
          <p:cNvSpPr>
            <a:spLocks noGrp="1"/>
          </p:cNvSpPr>
          <p:nvPr>
            <p:ph type="dt" sz="half" idx="2"/>
          </p:nvPr>
        </p:nvSpPr>
        <p:spPr>
          <a:xfrm>
            <a:off x="457200" y="6356350"/>
            <a:ext cx="2133600" cy="365125"/>
          </a:xfrm>
          <a:prstGeom prst="rect">
            <a:avLst/>
          </a:prstGeom>
        </p:spPr>
        <p:txBody>
          <a:bodyPr vert="horz" rtlCol="0" anchor="ctr"/>
          <a:lstStyle>
            <a:lvl1pPr algn="l" eaLnBrk="1" latinLnBrk="0" hangingPunct="1">
              <a:defRPr kumimoji="0" sz="1200">
                <a:solidFill>
                  <a:schemeClr val="tx1">
                    <a:tint val="75000"/>
                  </a:schemeClr>
                </a:solidFill>
              </a:defRPr>
            </a:lvl1pPr>
          </a:lstStyle>
          <a:p>
            <a:fld id="{530820CF-B880-4189-942D-D702A7CBA730}" type="datetimeFigureOut">
              <a:rPr lang="zh-CN" altLang="en-US" smtClean="0"/>
              <a:pPr/>
              <a:t>2017/4/5</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rtlCol="0" anchor="ctr"/>
          <a:lstStyle>
            <a:lvl1pPr algn="ctr" eaLnBrk="1" latinLnBrk="0" hangingPunct="1">
              <a:defRPr kumimoji="0"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rtlCol="0" anchor="ctr"/>
          <a:lstStyle>
            <a:lvl1pPr algn="r" eaLnBrk="1" latinLnBrk="0" hangingPunct="1">
              <a:defRPr kumimoji="0" sz="1200">
                <a:solidFill>
                  <a:schemeClr val="tx1">
                    <a:tint val="75000"/>
                  </a:schemeClr>
                </a:solidFill>
              </a:defRPr>
            </a:lvl1pPr>
          </a:lstStyle>
          <a:p>
            <a:fld id="{0C913308-F349-4B6D-A68A-DD1791B4A57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4400" kern="1200">
          <a:solidFill>
            <a:schemeClr val="tx2"/>
          </a:solidFill>
          <a:latin typeface="+mj-lt"/>
          <a:ea typeface="+mj-ea"/>
          <a:cs typeface="+mj-cs"/>
        </a:defRPr>
      </a:lvl1pPr>
      <a:lvl2pPr eaLnBrk="1" latinLnBrk="0" hangingPunct="1">
        <a:defRPr kumimoji="0">
          <a:solidFill>
            <a:schemeClr val="tx2"/>
          </a:solidFill>
        </a:defRPr>
      </a:lvl2pPr>
      <a:lvl3pPr eaLnBrk="1" latinLnBrk="0" hangingPunct="1">
        <a:defRPr kumimoji="0">
          <a:solidFill>
            <a:schemeClr val="tx2"/>
          </a:solidFill>
        </a:defRPr>
      </a:lvl3pPr>
      <a:lvl4pPr eaLnBrk="1" latinLnBrk="0" hangingPunct="1">
        <a:defRPr kumimoji="0">
          <a:solidFill>
            <a:schemeClr val="tx2"/>
          </a:solidFill>
        </a:defRPr>
      </a:lvl4pPr>
      <a:lvl5pPr eaLnBrk="1" latinLnBrk="0" hangingPunct="1">
        <a:defRPr kumimoji="0">
          <a:solidFill>
            <a:schemeClr val="tx2"/>
          </a:solidFill>
        </a:defRPr>
      </a:lvl5pPr>
      <a:lvl6pPr eaLnBrk="1" latinLnBrk="0" hangingPunct="1">
        <a:defRPr kumimoji="0">
          <a:solidFill>
            <a:schemeClr val="tx2"/>
          </a:solidFill>
        </a:defRPr>
      </a:lvl6pPr>
      <a:lvl7pPr eaLnBrk="1" latinLnBrk="0" hangingPunct="1">
        <a:defRPr kumimoji="0">
          <a:solidFill>
            <a:schemeClr val="tx2"/>
          </a:solidFill>
        </a:defRPr>
      </a:lvl7pPr>
      <a:lvl8pPr eaLnBrk="1" latinLnBrk="0" hangingPunct="1">
        <a:defRPr kumimoji="0">
          <a:solidFill>
            <a:schemeClr val="tx2"/>
          </a:solidFill>
        </a:defRPr>
      </a:lvl8pPr>
      <a:lvl9pPr eaLnBrk="1" latinLnBrk="0" hangingPunct="1">
        <a:defRPr kumimoji="0">
          <a:solidFill>
            <a:schemeClr val="tx2"/>
          </a:solidFill>
        </a:defRPr>
      </a:lvl9pPr>
    </p:titleStyle>
    <p:bodyStyle>
      <a:lvl1pPr marL="342900" indent="-342900" algn="l" rtl="0" eaLnBrk="1" latinLnBrk="0" hangingPunct="1">
        <a:spcBef>
          <a:spcPct val="20000"/>
        </a:spcBef>
        <a:buClr>
          <a:schemeClr val="accent1"/>
        </a:buClr>
        <a:buSzPct val="50000"/>
        <a:buFont typeface="Wingdings 2"/>
        <a:buChar char=""/>
        <a:defRPr kumimoji="0" sz="3200" kern="1200">
          <a:solidFill>
            <a:schemeClr val="tx1"/>
          </a:solidFill>
          <a:latin typeface="+mn-lt"/>
          <a:ea typeface="+mn-ea"/>
          <a:cs typeface="+mn-cs"/>
        </a:defRPr>
      </a:lvl1pPr>
      <a:lvl2pPr marL="742950" indent="-285750" algn="l" rtl="0" eaLnBrk="1" latinLnBrk="0" hangingPunct="1">
        <a:spcBef>
          <a:spcPct val="20000"/>
        </a:spcBef>
        <a:buClr>
          <a:schemeClr val="accent2"/>
        </a:buClr>
        <a:buSzPct val="50000"/>
        <a:buFont typeface="Wingdings 2"/>
        <a:buChar char="³"/>
        <a:defRPr kumimoji="0" sz="2800" kern="1200">
          <a:solidFill>
            <a:schemeClr val="tx1"/>
          </a:solidFill>
          <a:latin typeface="+mn-lt"/>
          <a:ea typeface="+mn-ea"/>
          <a:cs typeface="+mn-cs"/>
        </a:defRPr>
      </a:lvl2pPr>
      <a:lvl3pPr marL="1143000" indent="-228600" algn="l" rtl="0" eaLnBrk="1" latinLnBrk="0" hangingPunct="1">
        <a:spcBef>
          <a:spcPct val="20000"/>
        </a:spcBef>
        <a:buClr>
          <a:schemeClr val="accent3"/>
        </a:buClr>
        <a:buSzPct val="60000"/>
        <a:buFont typeface="Wingdings 2"/>
        <a:buChar char="®"/>
        <a:defRPr kumimoji="0" sz="2400" kern="1200">
          <a:solidFill>
            <a:schemeClr val="tx1"/>
          </a:solidFill>
          <a:latin typeface="+mn-lt"/>
          <a:ea typeface="+mn-ea"/>
          <a:cs typeface="+mn-cs"/>
        </a:defRPr>
      </a:lvl3pPr>
      <a:lvl4pPr marL="1600200" indent="-228600" algn="l" rtl="0" eaLnBrk="1" latinLnBrk="0" hangingPunct="1">
        <a:spcBef>
          <a:spcPct val="20000"/>
        </a:spcBef>
        <a:buClr>
          <a:schemeClr val="accent5"/>
        </a:buClr>
        <a:buSzPct val="45000"/>
        <a:buFont typeface="Wingdings 2"/>
        <a:buChar char="¯"/>
        <a:defRPr kumimoji="0" sz="2000" kern="1200">
          <a:solidFill>
            <a:schemeClr val="tx1"/>
          </a:solidFill>
          <a:latin typeface="+mn-lt"/>
          <a:ea typeface="+mn-ea"/>
          <a:cs typeface="+mn-cs"/>
        </a:defRPr>
      </a:lvl4pPr>
      <a:lvl5pPr marL="2057400" indent="-228600" algn="l" rtl="0" eaLnBrk="1" latinLnBrk="0" hangingPunct="1">
        <a:spcBef>
          <a:spcPct val="20000"/>
        </a:spcBef>
        <a:buClr>
          <a:schemeClr val="accent6"/>
        </a:buClr>
        <a:buFont typeface="Wingdings 2"/>
        <a:buChar char=""/>
        <a:defRPr kumimoji="0" sz="20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0"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0"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0"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zh-CN" altLang="en-US" dirty="0" smtClean="0"/>
              <a:t>如何撰写学案</a:t>
            </a:r>
            <a:endParaRPr lang="zh-CN" altLang="en-US" dirty="0"/>
          </a:p>
        </p:txBody>
      </p:sp>
      <p:sp>
        <p:nvSpPr>
          <p:cNvPr id="3" name="副标题 2"/>
          <p:cNvSpPr>
            <a:spLocks noGrp="1"/>
          </p:cNvSpPr>
          <p:nvPr>
            <p:ph type="subTitle" idx="1"/>
          </p:nvPr>
        </p:nvSpPr>
        <p:spPr/>
        <p:txBody>
          <a:bodyPr/>
          <a:lstStyle/>
          <a:p>
            <a:r>
              <a:rPr lang="zh-CN" altLang="en-US" dirty="0" smtClean="0"/>
              <a:t>徐长群</a:t>
            </a:r>
            <a:endParaRPr lang="en-US" altLang="zh-CN" dirty="0" smtClean="0"/>
          </a:p>
          <a:p>
            <a:r>
              <a:rPr lang="en-US" altLang="zh-CN" dirty="0" smtClean="0"/>
              <a:t>     2017.4</a:t>
            </a:r>
            <a:endParaRPr lang="zh-CN"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二、怎样撰写学案</a:t>
            </a:r>
            <a:endParaRPr lang="zh-CN" altLang="en-US" dirty="0"/>
          </a:p>
        </p:txBody>
      </p:sp>
      <p:sp>
        <p:nvSpPr>
          <p:cNvPr id="3" name="内容占位符 2"/>
          <p:cNvSpPr>
            <a:spLocks noGrp="1"/>
          </p:cNvSpPr>
          <p:nvPr>
            <p:ph idx="1"/>
          </p:nvPr>
        </p:nvSpPr>
        <p:spPr/>
        <p:txBody>
          <a:bodyPr>
            <a:normAutofit fontScale="85000" lnSpcReduction="10000"/>
          </a:bodyPr>
          <a:lstStyle/>
          <a:p>
            <a:pPr>
              <a:buNone/>
            </a:pPr>
            <a:r>
              <a:rPr lang="en-US" altLang="zh-CN" dirty="0" smtClean="0">
                <a:solidFill>
                  <a:srgbClr val="FF0000"/>
                </a:solidFill>
              </a:rPr>
              <a:t>2.</a:t>
            </a:r>
            <a:r>
              <a:rPr lang="zh-CN" altLang="en-US" dirty="0" smtClean="0">
                <a:solidFill>
                  <a:srgbClr val="FF0000"/>
                </a:solidFill>
              </a:rPr>
              <a:t>编写学案的</a:t>
            </a:r>
            <a:r>
              <a:rPr lang="zh-CN" altLang="en-US" dirty="0" smtClean="0">
                <a:solidFill>
                  <a:srgbClr val="FF0000"/>
                </a:solidFill>
              </a:rPr>
              <a:t>一般要求：</a:t>
            </a:r>
          </a:p>
          <a:p>
            <a:r>
              <a:rPr lang="zh-CN" altLang="en-US" dirty="0" smtClean="0"/>
              <a:t>（</a:t>
            </a:r>
            <a:r>
              <a:rPr lang="en-US" altLang="zh-CN" dirty="0" smtClean="0"/>
              <a:t>1</a:t>
            </a:r>
            <a:r>
              <a:rPr lang="zh-CN" altLang="en-US" dirty="0" smtClean="0"/>
              <a:t>）理清教与学之间的关系，努力给学生提供更多的自学，自问，自做，自练的方法和机会，使学生真正成为学习的主人，增强对学习的兴趣</a:t>
            </a:r>
            <a:r>
              <a:rPr lang="en-US" altLang="zh-CN" dirty="0" smtClean="0"/>
              <a:t>.</a:t>
            </a:r>
          </a:p>
          <a:p>
            <a:r>
              <a:rPr lang="zh-CN" altLang="en-US" dirty="0" smtClean="0"/>
              <a:t>（</a:t>
            </a:r>
            <a:r>
              <a:rPr lang="en-US" altLang="zh-CN" dirty="0" smtClean="0"/>
              <a:t>2</a:t>
            </a:r>
            <a:r>
              <a:rPr lang="zh-CN" altLang="en-US" dirty="0" smtClean="0"/>
              <a:t>）引导学生独立思考，实现掌握知识（学会）与发展能力（会学）的统一，使学案成为学生掌握学科知识体系和学科学习方式的载体，教师教学的基本依据</a:t>
            </a:r>
            <a:r>
              <a:rPr lang="en-US" altLang="zh-CN" dirty="0" smtClean="0"/>
              <a:t>.</a:t>
            </a:r>
          </a:p>
          <a:p>
            <a:r>
              <a:rPr lang="zh-CN" altLang="en-US" dirty="0" smtClean="0"/>
              <a:t>（</a:t>
            </a:r>
            <a:r>
              <a:rPr lang="en-US" altLang="zh-CN" dirty="0" smtClean="0"/>
              <a:t>3</a:t>
            </a:r>
            <a:r>
              <a:rPr lang="zh-CN" altLang="en-US" dirty="0" smtClean="0"/>
              <a:t>）实现个性发展与全面发展的统一</a:t>
            </a:r>
            <a:r>
              <a:rPr lang="en-US" altLang="zh-CN" dirty="0" smtClean="0"/>
              <a:t>.</a:t>
            </a:r>
            <a:r>
              <a:rPr lang="zh-CN" altLang="en-US" dirty="0" smtClean="0"/>
              <a:t>学案的编写应该充分考虑和适应不同层次学生的实际能力和知识水平，使学案具有较大的弹性和适应性</a:t>
            </a:r>
            <a:r>
              <a:rPr lang="en-US" altLang="zh-CN" dirty="0" smtClean="0"/>
              <a:t>.</a:t>
            </a:r>
          </a:p>
          <a:p>
            <a:endParaRPr lang="zh-CN"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smtClean="0"/>
              <a:t>注意</a:t>
            </a:r>
            <a:r>
              <a:rPr lang="zh-CN" altLang="en-US" dirty="0" smtClean="0"/>
              <a:t>：</a:t>
            </a:r>
            <a:endParaRPr lang="en-US" altLang="zh-CN" dirty="0" smtClean="0"/>
          </a:p>
          <a:p>
            <a:r>
              <a:rPr lang="zh-CN" altLang="en-US" dirty="0" smtClean="0"/>
              <a:t>第一</a:t>
            </a:r>
            <a:r>
              <a:rPr lang="zh-CN" altLang="en-US" dirty="0" smtClean="0"/>
              <a:t>，激起动机，激发想象</a:t>
            </a:r>
            <a:r>
              <a:rPr lang="zh-CN" altLang="en-US" dirty="0" smtClean="0"/>
              <a:t>；</a:t>
            </a:r>
            <a:endParaRPr lang="en-US" altLang="zh-CN" dirty="0" smtClean="0"/>
          </a:p>
          <a:p>
            <a:r>
              <a:rPr lang="zh-CN" altLang="en-US" dirty="0" smtClean="0"/>
              <a:t>第二</a:t>
            </a:r>
            <a:r>
              <a:rPr lang="zh-CN" altLang="en-US" dirty="0" smtClean="0"/>
              <a:t>。 紧扣大纲，开阔</a:t>
            </a:r>
            <a:r>
              <a:rPr lang="zh-CN" altLang="en-US" dirty="0" smtClean="0"/>
              <a:t>眼界；</a:t>
            </a:r>
            <a:endParaRPr lang="en-US" altLang="zh-CN" dirty="0" smtClean="0"/>
          </a:p>
          <a:p>
            <a:r>
              <a:rPr lang="zh-CN" altLang="en-US" dirty="0" smtClean="0"/>
              <a:t>第三</a:t>
            </a:r>
            <a:r>
              <a:rPr lang="zh-CN" altLang="en-US" dirty="0" smtClean="0"/>
              <a:t>，重视学法，培养能力</a:t>
            </a:r>
            <a:r>
              <a:rPr lang="zh-CN" altLang="en-US" dirty="0" smtClean="0"/>
              <a:t>；</a:t>
            </a:r>
            <a:endParaRPr lang="en-US" altLang="zh-CN" dirty="0" smtClean="0"/>
          </a:p>
          <a:p>
            <a:r>
              <a:rPr lang="zh-CN" altLang="en-US" dirty="0" smtClean="0"/>
              <a:t>第四</a:t>
            </a:r>
            <a:r>
              <a:rPr lang="zh-CN" altLang="en-US" dirty="0" smtClean="0"/>
              <a:t>，面向全体，层次多样</a:t>
            </a:r>
            <a:r>
              <a:rPr lang="zh-CN" altLang="en-US" dirty="0" smtClean="0"/>
              <a:t>；</a:t>
            </a:r>
            <a:endParaRPr lang="en-US" altLang="zh-CN" dirty="0" smtClean="0"/>
          </a:p>
          <a:p>
            <a:r>
              <a:rPr lang="zh-CN" altLang="en-US" dirty="0" smtClean="0"/>
              <a:t>第五</a:t>
            </a:r>
            <a:r>
              <a:rPr lang="zh-CN" altLang="en-US" dirty="0" smtClean="0"/>
              <a:t>。结构合理，操作容易</a:t>
            </a:r>
            <a:r>
              <a:rPr lang="en-US" altLang="zh-CN" dirty="0" smtClean="0"/>
              <a:t>.</a:t>
            </a:r>
          </a:p>
          <a:p>
            <a:endParaRPr lang="zh-CN"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二、怎样撰写学案</a:t>
            </a:r>
            <a:endParaRPr lang="zh-CN" altLang="en-US" dirty="0"/>
          </a:p>
        </p:txBody>
      </p:sp>
      <p:sp>
        <p:nvSpPr>
          <p:cNvPr id="3" name="内容占位符 2"/>
          <p:cNvSpPr>
            <a:spLocks noGrp="1"/>
          </p:cNvSpPr>
          <p:nvPr>
            <p:ph idx="1"/>
          </p:nvPr>
        </p:nvSpPr>
        <p:spPr>
          <a:xfrm>
            <a:off x="457200" y="1285860"/>
            <a:ext cx="8229600" cy="4840303"/>
          </a:xfrm>
        </p:spPr>
        <p:txBody>
          <a:bodyPr>
            <a:normAutofit fontScale="47500" lnSpcReduction="20000"/>
          </a:bodyPr>
          <a:lstStyle/>
          <a:p>
            <a:pPr>
              <a:buNone/>
            </a:pPr>
            <a:r>
              <a:rPr lang="en-US" altLang="zh-CN" sz="5000" b="1" dirty="0" smtClean="0"/>
              <a:t>3</a:t>
            </a:r>
            <a:r>
              <a:rPr lang="zh-CN" altLang="en-US" sz="5000" b="1" dirty="0" smtClean="0"/>
              <a:t>，设计学案件的方法</a:t>
            </a:r>
            <a:endParaRPr lang="zh-CN" altLang="en-US" sz="5000" b="1" dirty="0" smtClean="0"/>
          </a:p>
          <a:p>
            <a:pPr>
              <a:buNone/>
            </a:pPr>
            <a:r>
              <a:rPr lang="zh-CN" altLang="en-US" dirty="0" smtClean="0"/>
              <a:t>                       在</a:t>
            </a:r>
            <a:r>
              <a:rPr lang="zh-CN" altLang="en-US" dirty="0" smtClean="0"/>
              <a:t>编制</a:t>
            </a:r>
            <a:r>
              <a:rPr lang="en-US" altLang="zh-CN" dirty="0" smtClean="0"/>
              <a:t>"</a:t>
            </a:r>
            <a:r>
              <a:rPr lang="zh-CN" altLang="en-US" dirty="0" smtClean="0"/>
              <a:t>学案</a:t>
            </a:r>
            <a:r>
              <a:rPr lang="en-US" altLang="zh-CN" dirty="0" smtClean="0"/>
              <a:t>"</a:t>
            </a:r>
            <a:r>
              <a:rPr lang="zh-CN" altLang="en-US" dirty="0" smtClean="0"/>
              <a:t>时，应依据学习的内容，目标和学习者的情况而变，没有千篇一律，固定不变的格式</a:t>
            </a:r>
            <a:r>
              <a:rPr lang="en-US" altLang="zh-CN" dirty="0" smtClean="0"/>
              <a:t>.</a:t>
            </a:r>
            <a:r>
              <a:rPr lang="zh-CN" altLang="en-US" dirty="0" smtClean="0"/>
              <a:t>但从</a:t>
            </a:r>
            <a:r>
              <a:rPr lang="en-US" altLang="zh-CN" dirty="0" smtClean="0"/>
              <a:t>"</a:t>
            </a:r>
            <a:r>
              <a:rPr lang="zh-CN" altLang="en-US" dirty="0" smtClean="0"/>
              <a:t>教为主导，学为主体，以学为本，因学论教</a:t>
            </a:r>
            <a:r>
              <a:rPr lang="en-US" altLang="zh-CN" dirty="0" smtClean="0"/>
              <a:t>"</a:t>
            </a:r>
            <a:r>
              <a:rPr lang="zh-CN" altLang="en-US" dirty="0" smtClean="0"/>
              <a:t>的原理出发，遵循循序渐进的原则，有步骤，分层次地从知识，能力到理论的运用逐步加深。不同层次的同学可根据不同层次目标要求进行自主学习</a:t>
            </a:r>
            <a:r>
              <a:rPr lang="en-US" altLang="zh-CN" dirty="0" smtClean="0"/>
              <a:t>.</a:t>
            </a:r>
            <a:r>
              <a:rPr lang="zh-CN" altLang="en-US" dirty="0" smtClean="0"/>
              <a:t>教学中的</a:t>
            </a:r>
            <a:r>
              <a:rPr lang="en-US" altLang="zh-CN" dirty="0" smtClean="0"/>
              <a:t>"</a:t>
            </a:r>
            <a:r>
              <a:rPr lang="zh-CN" altLang="en-US" dirty="0" smtClean="0"/>
              <a:t>学案</a:t>
            </a:r>
            <a:r>
              <a:rPr lang="en-US" altLang="zh-CN" dirty="0" smtClean="0"/>
              <a:t>"</a:t>
            </a:r>
            <a:r>
              <a:rPr lang="zh-CN" altLang="en-US" dirty="0" smtClean="0"/>
              <a:t>设计一般分为以下四个部分：</a:t>
            </a:r>
          </a:p>
          <a:p>
            <a:r>
              <a:rPr lang="en-US" altLang="zh-CN" dirty="0" smtClean="0"/>
              <a:t>1</a:t>
            </a:r>
            <a:r>
              <a:rPr lang="zh-CN" altLang="en-US" dirty="0" smtClean="0"/>
              <a:t>，明确教学目标建立知识结构框架</a:t>
            </a:r>
          </a:p>
          <a:p>
            <a:pPr>
              <a:buNone/>
            </a:pPr>
            <a:r>
              <a:rPr lang="zh-CN" altLang="en-US" dirty="0" smtClean="0"/>
              <a:t>              学</a:t>
            </a:r>
            <a:r>
              <a:rPr lang="zh-CN" altLang="en-US" dirty="0" smtClean="0"/>
              <a:t>案中要体现出明确</a:t>
            </a:r>
            <a:r>
              <a:rPr lang="en-US" altLang="zh-CN" dirty="0" smtClean="0"/>
              <a:t>,</a:t>
            </a:r>
            <a:r>
              <a:rPr lang="zh-CN" altLang="en-US" dirty="0" smtClean="0"/>
              <a:t>具体的学习目标</a:t>
            </a:r>
            <a:r>
              <a:rPr lang="en-US" altLang="zh-CN" dirty="0" smtClean="0"/>
              <a:t>.</a:t>
            </a:r>
            <a:r>
              <a:rPr lang="zh-CN" altLang="en-US" dirty="0" smtClean="0"/>
              <a:t>即知识目标，能力目标，德育目标</a:t>
            </a:r>
            <a:r>
              <a:rPr lang="en-US" altLang="zh-CN" dirty="0" smtClean="0"/>
              <a:t>.</a:t>
            </a:r>
          </a:p>
          <a:p>
            <a:pPr>
              <a:buNone/>
            </a:pPr>
            <a:r>
              <a:rPr lang="zh-CN" altLang="en-US" dirty="0" smtClean="0"/>
              <a:t>                               知识结构</a:t>
            </a:r>
            <a:r>
              <a:rPr lang="zh-CN" altLang="en-US" dirty="0" smtClean="0"/>
              <a:t>包括学科知识结构，单元或章的知识结构，课时知识结构</a:t>
            </a:r>
            <a:r>
              <a:rPr lang="en-US" altLang="zh-CN" dirty="0" smtClean="0"/>
              <a:t>.</a:t>
            </a:r>
            <a:r>
              <a:rPr lang="zh-CN" altLang="en-US" dirty="0" smtClean="0"/>
              <a:t>通过知识结构分析，建立知识结构框架，使学生对将要学习的知识有一个整体的宏观认识</a:t>
            </a:r>
            <a:r>
              <a:rPr lang="en-US" altLang="zh-CN" dirty="0" smtClean="0"/>
              <a:t>.</a:t>
            </a:r>
          </a:p>
          <a:p>
            <a:r>
              <a:rPr lang="en-US" altLang="zh-CN" dirty="0" smtClean="0"/>
              <a:t>2</a:t>
            </a:r>
            <a:r>
              <a:rPr lang="zh-CN" altLang="en-US" dirty="0" smtClean="0"/>
              <a:t>，把握知识的重，难点找出最佳切入点</a:t>
            </a:r>
          </a:p>
          <a:p>
            <a:pPr>
              <a:buNone/>
            </a:pPr>
            <a:r>
              <a:rPr lang="en-US" altLang="zh-CN" dirty="0" smtClean="0"/>
              <a:t>              "</a:t>
            </a:r>
            <a:r>
              <a:rPr lang="zh-CN" altLang="en-US" dirty="0" smtClean="0"/>
              <a:t>学案</a:t>
            </a:r>
            <a:r>
              <a:rPr lang="en-US" altLang="zh-CN" dirty="0" smtClean="0"/>
              <a:t>"</a:t>
            </a:r>
            <a:r>
              <a:rPr lang="zh-CN" altLang="en-US" dirty="0" smtClean="0"/>
              <a:t>把重点，难点问题交给学生，给学生一定方法引导和思维启示，让学生自己动脑，分析解决问题，在探究中加深对知识的深化理解，培养学生的分析问题解决问题的能力和思维能力</a:t>
            </a:r>
            <a:r>
              <a:rPr lang="en-US" altLang="zh-CN" dirty="0" smtClean="0"/>
              <a:t>.</a:t>
            </a:r>
          </a:p>
          <a:p>
            <a:r>
              <a:rPr lang="en-US" altLang="zh-CN" dirty="0" smtClean="0"/>
              <a:t>3</a:t>
            </a:r>
            <a:r>
              <a:rPr lang="zh-CN" altLang="en-US" dirty="0" smtClean="0"/>
              <a:t>，设计问题培养学生运用知识的能力</a:t>
            </a:r>
          </a:p>
          <a:p>
            <a:pPr>
              <a:buNone/>
            </a:pPr>
            <a:r>
              <a:rPr lang="zh-CN" altLang="en-US" dirty="0" smtClean="0"/>
              <a:t>                 设计</a:t>
            </a:r>
            <a:r>
              <a:rPr lang="zh-CN" altLang="en-US" dirty="0" smtClean="0"/>
              <a:t>恰当的问题是引导学生探索求知的重要手段，是</a:t>
            </a:r>
            <a:r>
              <a:rPr lang="en-US" altLang="zh-CN" dirty="0" smtClean="0"/>
              <a:t>"</a:t>
            </a:r>
            <a:r>
              <a:rPr lang="zh-CN" altLang="en-US" dirty="0" smtClean="0"/>
              <a:t>学案</a:t>
            </a:r>
            <a:r>
              <a:rPr lang="en-US" altLang="zh-CN" dirty="0" smtClean="0"/>
              <a:t>"</a:t>
            </a:r>
            <a:r>
              <a:rPr lang="zh-CN" altLang="en-US" dirty="0" smtClean="0"/>
              <a:t>设计的关键所在</a:t>
            </a:r>
            <a:r>
              <a:rPr lang="en-US" altLang="zh-CN" dirty="0" smtClean="0"/>
              <a:t>.</a:t>
            </a:r>
            <a:r>
              <a:rPr lang="zh-CN" altLang="en-US" dirty="0" smtClean="0"/>
              <a:t>教师要依据学习目标，学习内容，依据学生的情况，精心设计问题</a:t>
            </a:r>
            <a:r>
              <a:rPr lang="en-US" altLang="zh-CN" dirty="0" smtClean="0"/>
              <a:t>.</a:t>
            </a:r>
            <a:r>
              <a:rPr lang="zh-CN" altLang="en-US" dirty="0" smtClean="0"/>
              <a:t>问题的设置要根据学生现有的知识水平和综合素质，有一定的科学性，启发性，趣味性和实用性</a:t>
            </a:r>
            <a:r>
              <a:rPr lang="en-US" altLang="zh-CN" dirty="0" smtClean="0"/>
              <a:t>.</a:t>
            </a:r>
            <a:r>
              <a:rPr lang="zh-CN" altLang="en-US" dirty="0" smtClean="0"/>
              <a:t>还要具有一定的层次</a:t>
            </a:r>
            <a:r>
              <a:rPr lang="en-US" altLang="zh-CN" dirty="0" smtClean="0"/>
              <a:t>.</a:t>
            </a:r>
          </a:p>
          <a:p>
            <a:r>
              <a:rPr lang="en-US" altLang="zh-CN" dirty="0" smtClean="0"/>
              <a:t>4</a:t>
            </a:r>
            <a:r>
              <a:rPr lang="zh-CN" altLang="en-US" dirty="0" smtClean="0"/>
              <a:t>，通过练习及时自查和巩固学习效果</a:t>
            </a:r>
          </a:p>
          <a:p>
            <a:pPr>
              <a:buNone/>
            </a:pPr>
            <a:r>
              <a:rPr lang="zh-CN" altLang="en-US" dirty="0" smtClean="0"/>
              <a:t>                在</a:t>
            </a:r>
            <a:r>
              <a:rPr lang="en-US" altLang="zh-CN" dirty="0" smtClean="0"/>
              <a:t>"</a:t>
            </a:r>
            <a:r>
              <a:rPr lang="zh-CN" altLang="en-US" dirty="0" smtClean="0"/>
              <a:t>学案</a:t>
            </a:r>
            <a:r>
              <a:rPr lang="en-US" altLang="zh-CN" dirty="0" smtClean="0"/>
              <a:t>"</a:t>
            </a:r>
            <a:r>
              <a:rPr lang="zh-CN" altLang="en-US" dirty="0" smtClean="0"/>
              <a:t>的最后还要有一部分，对学生自学探索后的自查巩固</a:t>
            </a:r>
            <a:r>
              <a:rPr lang="en-US" altLang="zh-CN" dirty="0" smtClean="0"/>
              <a:t>.</a:t>
            </a:r>
            <a:r>
              <a:rPr lang="zh-CN" altLang="en-US" dirty="0" smtClean="0"/>
              <a:t>学生层次不同，理解问题和解决问题的能力有较大差异，自学过程中可能会出现许多各个层面的新问题，帮助学生及时从练习中发现这些问题并进行及时的正确的引导，对培养学生的主体意识和思维能力是至关重要的</a:t>
            </a:r>
            <a:r>
              <a:rPr lang="en-US" altLang="zh-CN" dirty="0" smtClean="0"/>
              <a:t>.</a:t>
            </a:r>
          </a:p>
          <a:p>
            <a:endParaRPr lang="zh-CN"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二、怎样撰写学案</a:t>
            </a:r>
            <a:endParaRPr lang="zh-CN" altLang="en-US" dirty="0"/>
          </a:p>
        </p:txBody>
      </p:sp>
      <p:sp>
        <p:nvSpPr>
          <p:cNvPr id="3" name="内容占位符 2"/>
          <p:cNvSpPr>
            <a:spLocks noGrp="1"/>
          </p:cNvSpPr>
          <p:nvPr>
            <p:ph idx="1"/>
          </p:nvPr>
        </p:nvSpPr>
        <p:spPr/>
        <p:txBody>
          <a:bodyPr>
            <a:normAutofit fontScale="70000" lnSpcReduction="20000"/>
          </a:bodyPr>
          <a:lstStyle/>
          <a:p>
            <a:pPr>
              <a:buNone/>
            </a:pPr>
            <a:r>
              <a:rPr lang="en-US" altLang="zh-CN" b="1" dirty="0" smtClean="0"/>
              <a:t>4.</a:t>
            </a:r>
            <a:r>
              <a:rPr lang="zh-CN" altLang="en-US" b="1" dirty="0" smtClean="0"/>
              <a:t>学案的主要内容</a:t>
            </a:r>
            <a:endParaRPr lang="zh-CN" altLang="en-US" b="1" dirty="0" smtClean="0"/>
          </a:p>
          <a:p>
            <a:r>
              <a:rPr lang="zh-CN" altLang="en-US" dirty="0" smtClean="0"/>
              <a:t>年级 学科 教材 课题 教师</a:t>
            </a:r>
          </a:p>
          <a:p>
            <a:r>
              <a:rPr lang="zh-CN" altLang="en-US" dirty="0" smtClean="0"/>
              <a:t>学习要点（目标）</a:t>
            </a:r>
          </a:p>
          <a:p>
            <a:r>
              <a:rPr lang="zh-CN" altLang="en-US" dirty="0" smtClean="0"/>
              <a:t>重，难点分析</a:t>
            </a:r>
          </a:p>
          <a:p>
            <a:r>
              <a:rPr lang="zh-CN" altLang="en-US" dirty="0" smtClean="0"/>
              <a:t>学习思路</a:t>
            </a:r>
          </a:p>
          <a:p>
            <a:r>
              <a:rPr lang="zh-CN" altLang="en-US" dirty="0" smtClean="0"/>
              <a:t>学法指导</a:t>
            </a:r>
          </a:p>
          <a:p>
            <a:r>
              <a:rPr lang="zh-CN" altLang="en-US" dirty="0" smtClean="0"/>
              <a:t>同步练习</a:t>
            </a:r>
          </a:p>
          <a:p>
            <a:r>
              <a:rPr lang="zh-CN" altLang="en-US" dirty="0" smtClean="0"/>
              <a:t>自我测评</a:t>
            </a:r>
          </a:p>
          <a:p>
            <a:r>
              <a:rPr lang="zh-CN" altLang="en-US" dirty="0" smtClean="0"/>
              <a:t>小结</a:t>
            </a:r>
          </a:p>
          <a:p>
            <a:r>
              <a:rPr lang="zh-CN" altLang="en-US" dirty="0" smtClean="0"/>
              <a:t>练习答案和提示</a:t>
            </a:r>
          </a:p>
          <a:p>
            <a:r>
              <a:rPr lang="zh-CN" altLang="en-US" dirty="0" smtClean="0"/>
              <a:t>资源链接（课外拓展）</a:t>
            </a:r>
          </a:p>
          <a:p>
            <a:r>
              <a:rPr lang="zh-CN" altLang="en-US" dirty="0" smtClean="0"/>
              <a:t>学生水平差异对教学影响之解决方法</a:t>
            </a:r>
          </a:p>
          <a:p>
            <a:endParaRPr lang="zh-CN"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三、学案案例</a:t>
            </a:r>
            <a:endParaRPr lang="zh-CN" altLang="en-US" dirty="0"/>
          </a:p>
        </p:txBody>
      </p:sp>
      <p:sp>
        <p:nvSpPr>
          <p:cNvPr id="3" name="内容占位符 2"/>
          <p:cNvSpPr>
            <a:spLocks noGrp="1"/>
          </p:cNvSpPr>
          <p:nvPr>
            <p:ph idx="1"/>
          </p:nvPr>
        </p:nvSpPr>
        <p:spPr/>
        <p:txBody>
          <a:bodyPr>
            <a:normAutofit fontScale="47500" lnSpcReduction="20000"/>
          </a:bodyPr>
          <a:lstStyle/>
          <a:p>
            <a:pPr algn="ctr">
              <a:buNone/>
            </a:pPr>
            <a:r>
              <a:rPr lang="zh-CN" altLang="en-US" dirty="0" smtClean="0"/>
              <a:t>          人口增长的模式及地区分布（第二课时）</a:t>
            </a:r>
            <a:endParaRPr lang="en-US" altLang="zh-CN" dirty="0" smtClean="0"/>
          </a:p>
          <a:p>
            <a:pPr hangingPunct="0"/>
            <a:r>
              <a:rPr lang="en-US" altLang="zh-CN" b="1" dirty="0" smtClean="0"/>
              <a:t>【</a:t>
            </a:r>
            <a:r>
              <a:rPr lang="zh-CN" altLang="en-US" b="1" dirty="0" smtClean="0"/>
              <a:t>学习目标</a:t>
            </a:r>
            <a:r>
              <a:rPr lang="en-US" altLang="zh-CN" b="1" dirty="0" smtClean="0"/>
              <a:t>】</a:t>
            </a:r>
            <a:endParaRPr lang="zh-CN" altLang="en-US" dirty="0" smtClean="0"/>
          </a:p>
          <a:p>
            <a:pPr hangingPunct="0"/>
            <a:r>
              <a:rPr lang="en-US" dirty="0" smtClean="0"/>
              <a:t>1.</a:t>
            </a:r>
            <a:r>
              <a:rPr lang="zh-CN" altLang="en-US" dirty="0" smtClean="0"/>
              <a:t>了解世界人口的地区差异。</a:t>
            </a:r>
          </a:p>
          <a:p>
            <a:pPr hangingPunct="0"/>
            <a:r>
              <a:rPr lang="en-US" dirty="0" smtClean="0"/>
              <a:t>2.</a:t>
            </a:r>
            <a:r>
              <a:rPr lang="zh-CN" altLang="en-US" dirty="0" smtClean="0"/>
              <a:t>掌握人口图</a:t>
            </a:r>
            <a:r>
              <a:rPr lang="en-US" dirty="0" smtClean="0"/>
              <a:t> </a:t>
            </a:r>
            <a:r>
              <a:rPr lang="zh-CN" altLang="en-US" dirty="0" smtClean="0"/>
              <a:t>表的阅读方法，运用人口图表进行分析，概括出世界人口增长的地区差异。</a:t>
            </a:r>
            <a:r>
              <a:rPr lang="en-US" dirty="0" smtClean="0"/>
              <a:t> </a:t>
            </a:r>
            <a:endParaRPr lang="zh-CN" altLang="en-US" dirty="0" smtClean="0"/>
          </a:p>
          <a:p>
            <a:pPr hangingPunct="0"/>
            <a:r>
              <a:rPr lang="en-US" altLang="zh-CN" b="1" dirty="0" smtClean="0"/>
              <a:t>【</a:t>
            </a:r>
            <a:r>
              <a:rPr lang="zh-CN" altLang="en-US" b="1" dirty="0" smtClean="0"/>
              <a:t>重点难点</a:t>
            </a:r>
            <a:r>
              <a:rPr lang="en-US" altLang="zh-CN" b="1" dirty="0" smtClean="0"/>
              <a:t>】</a:t>
            </a:r>
            <a:endParaRPr lang="zh-CN" altLang="en-US" dirty="0" smtClean="0"/>
          </a:p>
          <a:p>
            <a:pPr hangingPunct="0"/>
            <a:r>
              <a:rPr lang="zh-CN" altLang="en-US" dirty="0" smtClean="0"/>
              <a:t>了解人口增长的地区分布，并会阅读人口增长模式的相关图表，分析不同地区人口增长的特点，并探究原因。</a:t>
            </a:r>
          </a:p>
          <a:p>
            <a:pPr hangingPunct="0"/>
            <a:r>
              <a:rPr lang="en-US" altLang="zh-CN" b="1" dirty="0" smtClean="0"/>
              <a:t>【</a:t>
            </a:r>
            <a:r>
              <a:rPr lang="zh-CN" altLang="en-US" b="1" dirty="0" smtClean="0"/>
              <a:t>自主学习</a:t>
            </a:r>
            <a:r>
              <a:rPr lang="en-US" altLang="zh-CN" b="1" dirty="0" smtClean="0"/>
              <a:t>】</a:t>
            </a:r>
            <a:endParaRPr lang="zh-CN" altLang="en-US" dirty="0" smtClean="0"/>
          </a:p>
          <a:p>
            <a:pPr hangingPunct="0"/>
            <a:r>
              <a:rPr lang="zh-CN" altLang="en-US" dirty="0" smtClean="0"/>
              <a:t>人口增长的地区</a:t>
            </a:r>
            <a:r>
              <a:rPr lang="zh-CN" altLang="en-US" dirty="0" smtClean="0"/>
              <a:t>差异</a:t>
            </a:r>
            <a:endParaRPr lang="zh-CN" altLang="en-US" dirty="0" smtClean="0"/>
          </a:p>
          <a:p>
            <a:pPr hangingPunct="0"/>
            <a:r>
              <a:rPr lang="en-US" dirty="0" smtClean="0"/>
              <a:t>    </a:t>
            </a:r>
            <a:r>
              <a:rPr lang="zh-CN" altLang="en-US" dirty="0" smtClean="0"/>
              <a:t>读表</a:t>
            </a:r>
            <a:r>
              <a:rPr lang="en-US" dirty="0" smtClean="0"/>
              <a:t>1</a:t>
            </a:r>
            <a:r>
              <a:rPr lang="en-US" altLang="zh-CN" dirty="0" smtClean="0"/>
              <a:t>—</a:t>
            </a:r>
            <a:r>
              <a:rPr lang="en-US" dirty="0" smtClean="0"/>
              <a:t>1</a:t>
            </a:r>
            <a:r>
              <a:rPr lang="en-US" altLang="zh-CN" dirty="0" smtClean="0"/>
              <a:t>—</a:t>
            </a:r>
            <a:r>
              <a:rPr lang="en-US" dirty="0" smtClean="0"/>
              <a:t>1 </a:t>
            </a:r>
            <a:r>
              <a:rPr lang="zh-CN" altLang="en-US" dirty="0" smtClean="0"/>
              <a:t>“</a:t>
            </a:r>
            <a:r>
              <a:rPr lang="en-US" dirty="0" smtClean="0"/>
              <a:t>17 50</a:t>
            </a:r>
            <a:r>
              <a:rPr lang="en-US" altLang="zh-CN" dirty="0" smtClean="0"/>
              <a:t>—</a:t>
            </a:r>
            <a:r>
              <a:rPr lang="en-US" dirty="0" smtClean="0"/>
              <a:t>1940</a:t>
            </a:r>
            <a:r>
              <a:rPr lang="zh-CN" altLang="en-US" dirty="0" smtClean="0"/>
              <a:t>年世界人口出生率、死亡率和自然增长率的地区差</a:t>
            </a:r>
            <a:r>
              <a:rPr lang="en-US" dirty="0" smtClean="0"/>
              <a:t> </a:t>
            </a:r>
            <a:r>
              <a:rPr lang="zh-CN" altLang="en-US" dirty="0" smtClean="0"/>
              <a:t>异”</a:t>
            </a:r>
          </a:p>
          <a:p>
            <a:pPr hangingPunct="0"/>
            <a:r>
              <a:rPr lang="zh-CN" altLang="en-US" dirty="0" smtClean="0"/>
              <a:t>分析讨论：</a:t>
            </a:r>
            <a:r>
              <a:rPr lang="en-US" dirty="0" smtClean="0"/>
              <a:t>1</a:t>
            </a:r>
            <a:r>
              <a:rPr lang="zh-CN" altLang="en-US" dirty="0" smtClean="0"/>
              <a:t>、如果纵向比较，会得出什么结论？</a:t>
            </a:r>
            <a:r>
              <a:rPr lang="en-US" dirty="0" smtClean="0"/>
              <a:t>          2</a:t>
            </a:r>
            <a:r>
              <a:rPr lang="zh-CN" altLang="en-US" dirty="0" smtClean="0"/>
              <a:t>、如果横向比较，会得出什么结论？</a:t>
            </a:r>
          </a:p>
          <a:p>
            <a:pPr hangingPunct="0"/>
            <a:r>
              <a:rPr lang="zh-CN" altLang="en-US" dirty="0" smtClean="0"/>
              <a:t>结论：</a:t>
            </a:r>
          </a:p>
          <a:p>
            <a:pPr hangingPunct="0"/>
            <a:r>
              <a:rPr lang="en-US" dirty="0" smtClean="0"/>
              <a:t>1</a:t>
            </a:r>
            <a:r>
              <a:rPr lang="zh-CN" altLang="en-US" dirty="0" smtClean="0"/>
              <a:t>、纵向比较，不同时期人口增长特点不同</a:t>
            </a:r>
            <a:r>
              <a:rPr lang="zh-CN" altLang="en-US" dirty="0" smtClean="0"/>
              <a:t>。</a:t>
            </a:r>
            <a:endParaRPr lang="zh-CN" altLang="en-US" dirty="0" smtClean="0"/>
          </a:p>
          <a:p>
            <a:pPr hangingPunct="0"/>
            <a:r>
              <a:rPr lang="en-US" dirty="0" smtClean="0"/>
              <a:t> 1900</a:t>
            </a:r>
            <a:r>
              <a:rPr lang="en-US" altLang="zh-CN" dirty="0" smtClean="0"/>
              <a:t>—</a:t>
            </a:r>
            <a:r>
              <a:rPr lang="en-US" dirty="0" smtClean="0"/>
              <a:t>1910</a:t>
            </a:r>
            <a:r>
              <a:rPr lang="zh-CN" altLang="en-US" dirty="0" smtClean="0"/>
              <a:t>年，人口增长</a:t>
            </a:r>
            <a:r>
              <a:rPr lang="en-US" u="sng" dirty="0" smtClean="0"/>
              <a:t>                </a:t>
            </a:r>
            <a:r>
              <a:rPr lang="zh-CN" altLang="en-US" dirty="0" smtClean="0"/>
              <a:t>；</a:t>
            </a:r>
            <a:r>
              <a:rPr lang="en-US" dirty="0" smtClean="0"/>
              <a:t>1910</a:t>
            </a:r>
            <a:r>
              <a:rPr lang="en-US" altLang="zh-CN" dirty="0" smtClean="0"/>
              <a:t>—</a:t>
            </a:r>
            <a:r>
              <a:rPr lang="en-US" dirty="0" smtClean="0"/>
              <a:t>1920</a:t>
            </a:r>
            <a:r>
              <a:rPr lang="zh-CN" altLang="en-US" dirty="0" smtClean="0"/>
              <a:t>年，人口增长</a:t>
            </a:r>
            <a:r>
              <a:rPr lang="en-US" u="sng" dirty="0" smtClean="0"/>
              <a:t>                    </a:t>
            </a:r>
            <a:r>
              <a:rPr lang="zh-CN" altLang="en-US" dirty="0" smtClean="0"/>
              <a:t>。</a:t>
            </a:r>
          </a:p>
          <a:p>
            <a:pPr lvl="0" hangingPunct="0"/>
            <a:r>
              <a:rPr lang="zh-CN" altLang="en-US" dirty="0" smtClean="0"/>
              <a:t>横向比较，发达国家和地区人口出</a:t>
            </a:r>
            <a:r>
              <a:rPr lang="en-US" dirty="0" smtClean="0"/>
              <a:t> </a:t>
            </a:r>
            <a:r>
              <a:rPr lang="zh-CN" altLang="en-US" dirty="0" smtClean="0"/>
              <a:t>生率</a:t>
            </a:r>
            <a:r>
              <a:rPr lang="en-US" u="sng" dirty="0" smtClean="0"/>
              <a:t>              </a:t>
            </a:r>
            <a:r>
              <a:rPr lang="zh-CN" altLang="en-US" dirty="0" smtClean="0"/>
              <a:t>发展中国家；发达国家和地区人口死</a:t>
            </a:r>
          </a:p>
          <a:p>
            <a:pPr hangingPunct="0"/>
            <a:r>
              <a:rPr lang="en-US" dirty="0" smtClean="0"/>
              <a:t>         </a:t>
            </a:r>
            <a:r>
              <a:rPr lang="zh-CN" altLang="en-US" dirty="0" smtClean="0"/>
              <a:t>亡率</a:t>
            </a:r>
            <a:r>
              <a:rPr lang="en-US" u="sng" dirty="0" smtClean="0"/>
              <a:t>                   </a:t>
            </a:r>
            <a:r>
              <a:rPr lang="zh-CN" altLang="en-US" dirty="0" smtClean="0"/>
              <a:t>发展中国家；</a:t>
            </a:r>
            <a:r>
              <a:rPr lang="en-US" u="sng" dirty="0" smtClean="0"/>
              <a:t>                 </a:t>
            </a:r>
            <a:r>
              <a:rPr lang="zh-CN" altLang="en-US" dirty="0" smtClean="0"/>
              <a:t>发展中国家人口自然增长率超过发达</a:t>
            </a:r>
          </a:p>
          <a:p>
            <a:pPr hangingPunct="0"/>
            <a:r>
              <a:rPr lang="en-US" dirty="0" smtClean="0"/>
              <a:t>         </a:t>
            </a:r>
            <a:r>
              <a:rPr lang="zh-CN" altLang="en-US" dirty="0" smtClean="0"/>
              <a:t>国家。</a:t>
            </a:r>
          </a:p>
          <a:p>
            <a:pPr>
              <a:buNone/>
            </a:pPr>
            <a:endParaRPr lang="zh-CN"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三、学案案例</a:t>
            </a:r>
            <a:endParaRPr lang="zh-CN" altLang="en-US" dirty="0"/>
          </a:p>
        </p:txBody>
      </p:sp>
      <p:sp>
        <p:nvSpPr>
          <p:cNvPr id="3" name="内容占位符 2"/>
          <p:cNvSpPr>
            <a:spLocks noGrp="1"/>
          </p:cNvSpPr>
          <p:nvPr>
            <p:ph idx="1"/>
          </p:nvPr>
        </p:nvSpPr>
        <p:spPr/>
        <p:txBody>
          <a:bodyPr>
            <a:normAutofit fontScale="62500" lnSpcReduction="20000"/>
          </a:bodyPr>
          <a:lstStyle/>
          <a:p>
            <a:pPr hangingPunct="0"/>
            <a:r>
              <a:rPr lang="en-US" altLang="zh-CN" b="1" dirty="0" smtClean="0"/>
              <a:t>【</a:t>
            </a:r>
            <a:r>
              <a:rPr lang="zh-CN" altLang="en-US" b="1" dirty="0" smtClean="0"/>
              <a:t>合作学习</a:t>
            </a:r>
            <a:r>
              <a:rPr lang="en-US" altLang="zh-CN" b="1" dirty="0" smtClean="0"/>
              <a:t>】</a:t>
            </a:r>
            <a:endParaRPr lang="zh-CN" altLang="en-US" dirty="0" smtClean="0"/>
          </a:p>
          <a:p>
            <a:pPr hangingPunct="0"/>
            <a:r>
              <a:rPr lang="zh-CN" altLang="en-US" dirty="0" smtClean="0"/>
              <a:t>比较发达国家和发展中国家人口增长之间的差异，并分析导致这些差异产生的原因</a:t>
            </a:r>
          </a:p>
          <a:p>
            <a:r>
              <a:rPr lang="en-US" altLang="zh-CN" b="1" dirty="0" smtClean="0"/>
              <a:t>【</a:t>
            </a:r>
            <a:r>
              <a:rPr lang="zh-CN" altLang="en-US" b="1" dirty="0" smtClean="0"/>
              <a:t>展示提升</a:t>
            </a:r>
            <a:r>
              <a:rPr lang="en-US" altLang="zh-CN" b="1" dirty="0" smtClean="0"/>
              <a:t>】</a:t>
            </a:r>
            <a:r>
              <a:rPr lang="zh-CN" altLang="en-US" dirty="0" smtClean="0"/>
              <a:t>小组选代表发表见解</a:t>
            </a:r>
          </a:p>
          <a:p>
            <a:pPr hangingPunct="0"/>
            <a:r>
              <a:rPr lang="en-US" altLang="zh-CN" b="1" dirty="0" smtClean="0"/>
              <a:t>【</a:t>
            </a:r>
            <a:r>
              <a:rPr lang="zh-CN" altLang="en-US" b="1" dirty="0" smtClean="0"/>
              <a:t>当堂达标</a:t>
            </a:r>
            <a:r>
              <a:rPr lang="en-US" altLang="zh-CN" b="1" dirty="0" smtClean="0"/>
              <a:t>】</a:t>
            </a:r>
            <a:endParaRPr lang="en-US" altLang="zh-CN" dirty="0" smtClean="0"/>
          </a:p>
          <a:p>
            <a:r>
              <a:rPr lang="zh-CN" altLang="en-US" dirty="0" smtClean="0"/>
              <a:t>下</a:t>
            </a:r>
            <a:r>
              <a:rPr lang="zh-CN" altLang="en-US" dirty="0" smtClean="0"/>
              <a:t>图为某国人口自然增长率变化曲线图，纵坐标起点为零。读图，完成</a:t>
            </a:r>
            <a:r>
              <a:rPr lang="en-US" dirty="0" smtClean="0"/>
              <a:t>1</a:t>
            </a:r>
            <a:r>
              <a:rPr lang="zh-CN" altLang="en-US" dirty="0" smtClean="0"/>
              <a:t>～</a:t>
            </a:r>
            <a:r>
              <a:rPr lang="en-US" dirty="0" smtClean="0"/>
              <a:t>2</a:t>
            </a:r>
            <a:r>
              <a:rPr lang="zh-CN" altLang="en-US" dirty="0" smtClean="0"/>
              <a:t>题。</a:t>
            </a:r>
          </a:p>
          <a:p>
            <a:r>
              <a:rPr lang="en-US" dirty="0" smtClean="0"/>
              <a:t>1</a:t>
            </a:r>
            <a:r>
              <a:rPr lang="zh-CN" altLang="en-US" dirty="0" smtClean="0"/>
              <a:t>．该国人口数量达到最大值的时间为</a:t>
            </a:r>
            <a:r>
              <a:rPr lang="en-US" dirty="0" smtClean="0"/>
              <a:t>(</a:t>
            </a:r>
            <a:r>
              <a:rPr lang="zh-CN" altLang="en-US" dirty="0" smtClean="0"/>
              <a:t>　　</a:t>
            </a:r>
            <a:r>
              <a:rPr lang="en-US" dirty="0" smtClean="0"/>
              <a:t>)</a:t>
            </a:r>
            <a:r>
              <a:rPr lang="zh-CN" altLang="en-US" dirty="0" smtClean="0"/>
              <a:t>。</a:t>
            </a:r>
          </a:p>
          <a:p>
            <a:r>
              <a:rPr lang="en-US" dirty="0" smtClean="0"/>
              <a:t>A</a:t>
            </a:r>
            <a:r>
              <a:rPr lang="zh-CN" altLang="en-US" dirty="0" smtClean="0"/>
              <a:t>．</a:t>
            </a:r>
            <a:r>
              <a:rPr lang="en-US" dirty="0" smtClean="0"/>
              <a:t>1      B</a:t>
            </a:r>
            <a:r>
              <a:rPr lang="zh-CN" altLang="en-US" dirty="0" smtClean="0"/>
              <a:t>．</a:t>
            </a:r>
            <a:r>
              <a:rPr lang="en-US" dirty="0" smtClean="0"/>
              <a:t>2      C</a:t>
            </a:r>
            <a:r>
              <a:rPr lang="zh-CN" altLang="en-US" dirty="0" smtClean="0"/>
              <a:t>．</a:t>
            </a:r>
            <a:r>
              <a:rPr lang="en-US" dirty="0" smtClean="0"/>
              <a:t>3     D</a:t>
            </a:r>
            <a:r>
              <a:rPr lang="zh-CN" altLang="en-US" dirty="0" smtClean="0"/>
              <a:t>．</a:t>
            </a:r>
            <a:r>
              <a:rPr lang="en-US" dirty="0" smtClean="0"/>
              <a:t>4</a:t>
            </a:r>
            <a:endParaRPr lang="zh-CN" altLang="en-US" dirty="0" smtClean="0"/>
          </a:p>
          <a:p>
            <a:r>
              <a:rPr lang="en-US" dirty="0" smtClean="0"/>
              <a:t>2</a:t>
            </a:r>
            <a:r>
              <a:rPr lang="zh-CN" altLang="en-US" dirty="0" smtClean="0"/>
              <a:t>．欧洲某国法律规定对独身者收取高达自身收入</a:t>
            </a:r>
            <a:r>
              <a:rPr lang="en-US" dirty="0" smtClean="0"/>
              <a:t>5%</a:t>
            </a:r>
            <a:r>
              <a:rPr lang="zh-CN" altLang="en-US" dirty="0" smtClean="0"/>
              <a:t>至</a:t>
            </a:r>
            <a:r>
              <a:rPr lang="en-US" dirty="0" smtClean="0"/>
              <a:t>10%</a:t>
            </a:r>
            <a:r>
              <a:rPr lang="zh-CN" altLang="en-US" dirty="0" smtClean="0"/>
              <a:t>的税率。其初衷是</a:t>
            </a:r>
            <a:r>
              <a:rPr lang="en-US" dirty="0" smtClean="0"/>
              <a:t>(</a:t>
            </a:r>
            <a:r>
              <a:rPr lang="zh-CN" altLang="en-US" dirty="0" smtClean="0"/>
              <a:t>　　</a:t>
            </a:r>
            <a:r>
              <a:rPr lang="en-US" dirty="0" smtClean="0"/>
              <a:t>)</a:t>
            </a:r>
            <a:r>
              <a:rPr lang="zh-CN" altLang="en-US" dirty="0" smtClean="0"/>
              <a:t>。</a:t>
            </a:r>
            <a:r>
              <a:rPr lang="en-US" dirty="0" smtClean="0"/>
              <a:t> </a:t>
            </a:r>
            <a:endParaRPr lang="zh-CN" altLang="en-US" dirty="0" smtClean="0"/>
          </a:p>
          <a:p>
            <a:r>
              <a:rPr lang="en-US" dirty="0" smtClean="0"/>
              <a:t>A</a:t>
            </a:r>
            <a:r>
              <a:rPr lang="zh-CN" altLang="en-US" dirty="0" smtClean="0"/>
              <a:t>．鼓励生育</a:t>
            </a:r>
            <a:r>
              <a:rPr lang="en-US" dirty="0" smtClean="0"/>
              <a:t>  		B</a:t>
            </a:r>
            <a:r>
              <a:rPr lang="zh-CN" altLang="en-US" dirty="0" smtClean="0"/>
              <a:t>．抑制人口快速增长</a:t>
            </a:r>
          </a:p>
          <a:p>
            <a:pPr hangingPunct="0"/>
            <a:r>
              <a:rPr lang="en-US" dirty="0" smtClean="0"/>
              <a:t>C</a:t>
            </a:r>
            <a:r>
              <a:rPr lang="zh-CN" altLang="en-US" dirty="0" smtClean="0"/>
              <a:t>．以</a:t>
            </a:r>
            <a:r>
              <a:rPr lang="en-US" dirty="0" smtClean="0"/>
              <a:t> </a:t>
            </a:r>
            <a:r>
              <a:rPr lang="zh-CN" altLang="en-US" dirty="0" smtClean="0"/>
              <a:t>税养老</a:t>
            </a:r>
            <a:r>
              <a:rPr lang="en-US" dirty="0" smtClean="0"/>
              <a:t>  		D</a:t>
            </a:r>
            <a:r>
              <a:rPr lang="zh-CN" altLang="en-US" dirty="0" smtClean="0"/>
              <a:t>．平衡人口</a:t>
            </a:r>
            <a:r>
              <a:rPr lang="zh-CN" altLang="en-US" dirty="0" smtClean="0"/>
              <a:t>性别差异</a:t>
            </a:r>
            <a:endParaRPr lang="zh-CN" altLang="en-US" dirty="0" smtClean="0"/>
          </a:p>
          <a:p>
            <a:r>
              <a:rPr lang="zh-CN" altLang="en-US" dirty="0" smtClean="0"/>
              <a:t>人口增长的模式及地区分布</a:t>
            </a:r>
          </a:p>
          <a:p>
            <a:r>
              <a:rPr lang="en-US" altLang="zh-CN" b="1" dirty="0" smtClean="0"/>
              <a:t>【</a:t>
            </a:r>
            <a:r>
              <a:rPr lang="zh-CN" altLang="en-US" b="1" dirty="0" smtClean="0"/>
              <a:t>本节小结</a:t>
            </a:r>
            <a:r>
              <a:rPr lang="en-US" altLang="zh-CN" b="1" dirty="0" smtClean="0"/>
              <a:t>】</a:t>
            </a:r>
            <a:endParaRPr lang="en-US" altLang="zh-CN" dirty="0" smtClean="0"/>
          </a:p>
          <a:p>
            <a:endParaRPr lang="zh-CN" altLang="en-US" dirty="0" smtClean="0"/>
          </a:p>
          <a:p>
            <a:endParaRPr lang="zh-CN"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a:bodyPr>
          <a:lstStyle/>
          <a:p>
            <a:endParaRPr lang="en-US" altLang="zh-CN" dirty="0" smtClean="0"/>
          </a:p>
          <a:p>
            <a:endParaRPr lang="en-US" altLang="zh-CN" dirty="0" smtClean="0"/>
          </a:p>
          <a:p>
            <a:endParaRPr lang="en-US" altLang="zh-CN" dirty="0" smtClean="0"/>
          </a:p>
          <a:p>
            <a:r>
              <a:rPr lang="en-US" altLang="zh-CN" dirty="0" smtClean="0"/>
              <a:t> </a:t>
            </a:r>
            <a:r>
              <a:rPr lang="en-US" altLang="zh-CN" dirty="0" smtClean="0"/>
              <a:t>                           </a:t>
            </a:r>
            <a:r>
              <a:rPr lang="zh-CN" altLang="en-US" dirty="0" smtClean="0"/>
              <a:t>谢谢大家</a:t>
            </a:r>
            <a:endParaRPr lang="zh-CN"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一、什么是学案</a:t>
            </a:r>
            <a:endParaRPr lang="zh-CN" altLang="en-US" dirty="0"/>
          </a:p>
        </p:txBody>
      </p:sp>
      <p:sp>
        <p:nvSpPr>
          <p:cNvPr id="3" name="内容占位符 2"/>
          <p:cNvSpPr>
            <a:spLocks noGrp="1"/>
          </p:cNvSpPr>
          <p:nvPr>
            <p:ph idx="1"/>
          </p:nvPr>
        </p:nvSpPr>
        <p:spPr>
          <a:xfrm>
            <a:off x="457200" y="1285860"/>
            <a:ext cx="8229600" cy="5072098"/>
          </a:xfrm>
        </p:spPr>
        <p:txBody>
          <a:bodyPr>
            <a:normAutofit fontScale="85000" lnSpcReduction="10000"/>
          </a:bodyPr>
          <a:lstStyle/>
          <a:p>
            <a:r>
              <a:rPr lang="en-US" altLang="zh-CN" dirty="0" smtClean="0">
                <a:solidFill>
                  <a:srgbClr val="FF0000"/>
                </a:solidFill>
              </a:rPr>
              <a:t>1</a:t>
            </a:r>
            <a:r>
              <a:rPr lang="en-US" altLang="zh-CN" dirty="0" smtClean="0">
                <a:solidFill>
                  <a:srgbClr val="FF0000"/>
                </a:solidFill>
              </a:rPr>
              <a:t>.</a:t>
            </a:r>
            <a:r>
              <a:rPr lang="zh-CN" altLang="en-US" dirty="0" smtClean="0">
                <a:solidFill>
                  <a:srgbClr val="FF0000"/>
                </a:solidFill>
              </a:rPr>
              <a:t>什么</a:t>
            </a:r>
            <a:r>
              <a:rPr lang="zh-CN" altLang="en-US" dirty="0" smtClean="0">
                <a:solidFill>
                  <a:srgbClr val="FF0000"/>
                </a:solidFill>
              </a:rPr>
              <a:t>是</a:t>
            </a:r>
            <a:r>
              <a:rPr lang="zh-CN" altLang="en-US" dirty="0" smtClean="0">
                <a:solidFill>
                  <a:srgbClr val="FF0000"/>
                </a:solidFill>
              </a:rPr>
              <a:t>学案</a:t>
            </a:r>
            <a:r>
              <a:rPr lang="en-US" altLang="zh-CN" dirty="0" smtClean="0">
                <a:solidFill>
                  <a:srgbClr val="FF0000"/>
                </a:solidFill>
              </a:rPr>
              <a:t>:</a:t>
            </a:r>
          </a:p>
          <a:p>
            <a:pPr>
              <a:buNone/>
            </a:pPr>
            <a:r>
              <a:rPr lang="zh-CN" altLang="en-US" dirty="0" smtClean="0"/>
              <a:t>               学</a:t>
            </a:r>
            <a:r>
              <a:rPr lang="zh-CN" altLang="en-US" dirty="0" smtClean="0"/>
              <a:t>案，是指</a:t>
            </a:r>
            <a:r>
              <a:rPr lang="zh-CN" altLang="en-US" dirty="0" smtClean="0"/>
              <a:t>教师根据教学目标</a:t>
            </a:r>
            <a:r>
              <a:rPr lang="en-US" altLang="zh-CN" dirty="0" smtClean="0"/>
              <a:t>,</a:t>
            </a:r>
            <a:r>
              <a:rPr lang="zh-CN" altLang="en-US" dirty="0" smtClean="0"/>
              <a:t>依据</a:t>
            </a:r>
            <a:r>
              <a:rPr lang="zh-CN" altLang="en-US" dirty="0" smtClean="0"/>
              <a:t>学生的认知水平</a:t>
            </a:r>
            <a:r>
              <a:rPr lang="zh-CN" altLang="en-US" dirty="0" smtClean="0"/>
              <a:t>，自身的知识和经验</a:t>
            </a:r>
            <a:r>
              <a:rPr lang="zh-CN" altLang="en-US" dirty="0" smtClean="0"/>
              <a:t>，为指导学生进行主动的知识建构而编制的学习方案</a:t>
            </a:r>
            <a:r>
              <a:rPr lang="zh-CN" altLang="en-US" dirty="0" smtClean="0"/>
              <a:t>。</a:t>
            </a:r>
            <a:endParaRPr lang="en-US" altLang="zh-CN" dirty="0" smtClean="0"/>
          </a:p>
          <a:p>
            <a:pPr>
              <a:buNone/>
            </a:pPr>
            <a:r>
              <a:rPr lang="en-US" altLang="zh-CN" dirty="0" smtClean="0">
                <a:solidFill>
                  <a:srgbClr val="FF0000"/>
                </a:solidFill>
              </a:rPr>
              <a:t> </a:t>
            </a:r>
            <a:r>
              <a:rPr lang="en-US" altLang="zh-CN" dirty="0" smtClean="0">
                <a:solidFill>
                  <a:srgbClr val="FF0000"/>
                </a:solidFill>
              </a:rPr>
              <a:t>   2.</a:t>
            </a:r>
            <a:r>
              <a:rPr lang="zh-CN" altLang="en-US" dirty="0" smtClean="0">
                <a:solidFill>
                  <a:srgbClr val="FF0000"/>
                </a:solidFill>
              </a:rPr>
              <a:t>学案的特性</a:t>
            </a:r>
            <a:r>
              <a:rPr lang="en-US" altLang="zh-CN" dirty="0" smtClean="0">
                <a:solidFill>
                  <a:srgbClr val="FF0000"/>
                </a:solidFill>
              </a:rPr>
              <a:t>:</a:t>
            </a:r>
          </a:p>
          <a:p>
            <a:pPr>
              <a:buNone/>
            </a:pPr>
            <a:r>
              <a:rPr lang="zh-CN" altLang="en-US" dirty="0" smtClean="0"/>
              <a:t>        </a:t>
            </a:r>
            <a:r>
              <a:rPr lang="en-US" altLang="zh-CN" dirty="0" smtClean="0"/>
              <a:t>1)</a:t>
            </a:r>
            <a:r>
              <a:rPr lang="zh-CN" altLang="en-US" dirty="0" smtClean="0"/>
              <a:t>是教师</a:t>
            </a:r>
            <a:r>
              <a:rPr lang="zh-CN" altLang="en-US" dirty="0" smtClean="0"/>
              <a:t>用以帮助学生掌握教材内容，</a:t>
            </a:r>
            <a:r>
              <a:rPr lang="zh-CN" altLang="en-US" dirty="0" smtClean="0"/>
              <a:t>沟通教与学的桥梁</a:t>
            </a:r>
            <a:r>
              <a:rPr lang="en-US" altLang="zh-CN" dirty="0" smtClean="0"/>
              <a:t>.</a:t>
            </a:r>
          </a:p>
          <a:p>
            <a:pPr>
              <a:buNone/>
            </a:pPr>
            <a:r>
              <a:rPr lang="en-US" altLang="zh-CN" dirty="0" smtClean="0"/>
              <a:t> </a:t>
            </a:r>
            <a:r>
              <a:rPr lang="en-US" altLang="zh-CN" dirty="0" smtClean="0"/>
              <a:t>       2)</a:t>
            </a:r>
            <a:r>
              <a:rPr lang="zh-CN" altLang="en-US" dirty="0" smtClean="0"/>
              <a:t>是</a:t>
            </a:r>
            <a:r>
              <a:rPr lang="zh-CN" altLang="en-US" dirty="0" smtClean="0"/>
              <a:t>培养学生自主学习和建构知识能力的一种重要媒介，具有</a:t>
            </a:r>
            <a:r>
              <a:rPr lang="en-US" altLang="zh-CN" dirty="0" smtClean="0"/>
              <a:t>"</a:t>
            </a:r>
            <a:r>
              <a:rPr lang="zh-CN" altLang="en-US" dirty="0" smtClean="0"/>
              <a:t>导读、导听、导思、导做</a:t>
            </a:r>
            <a:r>
              <a:rPr lang="en-US" altLang="zh-CN" dirty="0" smtClean="0"/>
              <a:t>"</a:t>
            </a:r>
            <a:r>
              <a:rPr lang="zh-CN" altLang="en-US" dirty="0" smtClean="0"/>
              <a:t>的作用</a:t>
            </a:r>
            <a:r>
              <a:rPr lang="zh-CN" altLang="en-US" dirty="0" smtClean="0"/>
              <a:t>。</a:t>
            </a:r>
            <a:endParaRPr lang="en-US" altLang="zh-CN" dirty="0" smtClean="0"/>
          </a:p>
          <a:p>
            <a:pPr>
              <a:buNone/>
            </a:pPr>
            <a:r>
              <a:rPr lang="en-US" altLang="zh-CN" dirty="0" smtClean="0"/>
              <a:t> </a:t>
            </a:r>
            <a:r>
              <a:rPr lang="en-US" altLang="zh-CN" dirty="0" smtClean="0"/>
              <a:t>       3)</a:t>
            </a:r>
            <a:r>
              <a:rPr lang="zh-CN" altLang="en-US" dirty="0" smtClean="0"/>
              <a:t> 是从</a:t>
            </a:r>
            <a:r>
              <a:rPr lang="en-US" altLang="zh-CN" dirty="0" smtClean="0"/>
              <a:t>“</a:t>
            </a:r>
            <a:r>
              <a:rPr lang="zh-CN" altLang="en-US" dirty="0" smtClean="0"/>
              <a:t>教</a:t>
            </a:r>
            <a:r>
              <a:rPr lang="zh-CN" altLang="en-US" dirty="0" smtClean="0"/>
              <a:t>为主导，学为主体，以学为本，因学论</a:t>
            </a:r>
            <a:r>
              <a:rPr lang="zh-CN" altLang="en-US" dirty="0" smtClean="0"/>
              <a:t>教</a:t>
            </a:r>
            <a:r>
              <a:rPr lang="en-US" altLang="zh-CN" dirty="0" smtClean="0"/>
              <a:t>”</a:t>
            </a:r>
            <a:r>
              <a:rPr lang="zh-CN" altLang="en-US" dirty="0" smtClean="0"/>
              <a:t>的</a:t>
            </a:r>
            <a:r>
              <a:rPr lang="zh-CN" altLang="en-US" dirty="0" smtClean="0"/>
              <a:t>原理出发，遵循循序渐进的原则，有步骤，分层次地从知识、能力到理论的运用逐步加深</a:t>
            </a:r>
            <a:r>
              <a:rPr lang="zh-CN" altLang="en-US" dirty="0" smtClean="0"/>
              <a:t>。</a:t>
            </a:r>
            <a:endParaRPr lang="en-US" altLang="zh-CN"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一、什么是学案</a:t>
            </a:r>
            <a:endParaRPr lang="zh-CN" altLang="en-US" dirty="0"/>
          </a:p>
        </p:txBody>
      </p:sp>
      <p:sp>
        <p:nvSpPr>
          <p:cNvPr id="3" name="内容占位符 2"/>
          <p:cNvSpPr>
            <a:spLocks noGrp="1"/>
          </p:cNvSpPr>
          <p:nvPr>
            <p:ph idx="1"/>
          </p:nvPr>
        </p:nvSpPr>
        <p:spPr>
          <a:xfrm>
            <a:off x="457200" y="1285860"/>
            <a:ext cx="8229600" cy="4840303"/>
          </a:xfrm>
        </p:spPr>
        <p:txBody>
          <a:bodyPr/>
          <a:lstStyle/>
          <a:p>
            <a:r>
              <a:rPr lang="en-US" altLang="zh-CN" dirty="0" smtClean="0">
                <a:solidFill>
                  <a:srgbClr val="FF0000"/>
                </a:solidFill>
              </a:rPr>
              <a:t>3.</a:t>
            </a:r>
            <a:r>
              <a:rPr lang="zh-CN" altLang="en-US" dirty="0" smtClean="0">
                <a:solidFill>
                  <a:srgbClr val="FF0000"/>
                </a:solidFill>
              </a:rPr>
              <a:t>什么是教案</a:t>
            </a:r>
            <a:r>
              <a:rPr lang="en-US" altLang="zh-CN" dirty="0" smtClean="0">
                <a:solidFill>
                  <a:srgbClr val="FF0000"/>
                </a:solidFill>
              </a:rPr>
              <a:t>:</a:t>
            </a:r>
          </a:p>
          <a:p>
            <a:r>
              <a:rPr lang="zh-CN" altLang="en-US" dirty="0" smtClean="0"/>
              <a:t>　</a:t>
            </a:r>
            <a:r>
              <a:rPr lang="zh-CN" altLang="en-US" dirty="0" smtClean="0"/>
              <a:t>教案是</a:t>
            </a:r>
            <a:r>
              <a:rPr lang="zh-CN" altLang="en-US" dirty="0" smtClean="0"/>
              <a:t>教师为顺利而有效地开展教学活动，根据教学大纲 和教科书要求及学生的实际情况，以课时或课题为单位，对教学内容</a:t>
            </a:r>
            <a:r>
              <a:rPr lang="zh-CN" altLang="en-US" dirty="0" smtClean="0"/>
              <a:t>、教学步骤、</a:t>
            </a:r>
            <a:r>
              <a:rPr lang="zh-CN" altLang="en-US" dirty="0" smtClean="0"/>
              <a:t>教学方法等进行的具体设计和安排的一种实用性教学文书</a:t>
            </a:r>
            <a:r>
              <a:rPr lang="zh-CN" altLang="en-US" dirty="0" smtClean="0"/>
              <a:t>。。</a:t>
            </a:r>
            <a:endParaRPr lang="zh-CN" altLang="en-US" dirty="0">
              <a:solidFill>
                <a:srgbClr val="FF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939784"/>
          </a:xfrm>
        </p:spPr>
        <p:txBody>
          <a:bodyPr/>
          <a:lstStyle/>
          <a:p>
            <a:r>
              <a:rPr lang="zh-CN" altLang="en-US" dirty="0" smtClean="0"/>
              <a:t>一、什么是学案</a:t>
            </a:r>
            <a:endParaRPr lang="zh-CN" altLang="en-US" dirty="0"/>
          </a:p>
        </p:txBody>
      </p:sp>
      <p:sp>
        <p:nvSpPr>
          <p:cNvPr id="3" name="内容占位符 2"/>
          <p:cNvSpPr>
            <a:spLocks noGrp="1"/>
          </p:cNvSpPr>
          <p:nvPr>
            <p:ph idx="1"/>
          </p:nvPr>
        </p:nvSpPr>
        <p:spPr>
          <a:xfrm>
            <a:off x="457200" y="1285860"/>
            <a:ext cx="8229600" cy="4840303"/>
          </a:xfrm>
        </p:spPr>
        <p:txBody>
          <a:bodyPr>
            <a:normAutofit fontScale="70000" lnSpcReduction="20000"/>
          </a:bodyPr>
          <a:lstStyle/>
          <a:p>
            <a:r>
              <a:rPr lang="en-US" altLang="zh-CN" sz="4000" dirty="0" smtClean="0">
                <a:solidFill>
                  <a:srgbClr val="FF0000"/>
                </a:solidFill>
              </a:rPr>
              <a:t>2</a:t>
            </a:r>
            <a:r>
              <a:rPr lang="zh-CN" altLang="en-US" sz="4000" dirty="0" smtClean="0">
                <a:solidFill>
                  <a:srgbClr val="FF0000"/>
                </a:solidFill>
              </a:rPr>
              <a:t>）教案的基本结构</a:t>
            </a:r>
            <a:r>
              <a:rPr lang="zh-CN" altLang="en-US" dirty="0" smtClean="0">
                <a:solidFill>
                  <a:srgbClr val="FF0000"/>
                </a:solidFill>
              </a:rPr>
              <a:t>：</a:t>
            </a:r>
            <a:endParaRPr lang="zh-CN" altLang="en-US" dirty="0" smtClean="0">
              <a:solidFill>
                <a:srgbClr val="FF0000"/>
              </a:solidFill>
            </a:endParaRPr>
          </a:p>
          <a:p>
            <a:r>
              <a:rPr lang="en-US" dirty="0" smtClean="0"/>
              <a:t> </a:t>
            </a:r>
            <a:r>
              <a:rPr lang="zh-CN" altLang="en-US" dirty="0" smtClean="0"/>
              <a:t>一．课题（说明本课名称）</a:t>
            </a:r>
          </a:p>
          <a:p>
            <a:r>
              <a:rPr lang="en-US" dirty="0" smtClean="0"/>
              <a:t> </a:t>
            </a:r>
            <a:r>
              <a:rPr lang="zh-CN" altLang="en-US" dirty="0" smtClean="0"/>
              <a:t>二．称教学目标，</a:t>
            </a:r>
            <a:r>
              <a:rPr lang="en-US" dirty="0" smtClean="0"/>
              <a:t>(</a:t>
            </a:r>
            <a:r>
              <a:rPr lang="zh-CN" altLang="en-US" dirty="0" smtClean="0"/>
              <a:t>说明本课所要完成的教学任务</a:t>
            </a:r>
            <a:r>
              <a:rPr lang="en-US" dirty="0" smtClean="0"/>
              <a:t>,</a:t>
            </a:r>
            <a:r>
              <a:rPr lang="zh-CN" altLang="en-US" dirty="0" smtClean="0"/>
              <a:t>知识与能力</a:t>
            </a:r>
            <a:r>
              <a:rPr lang="en-US" dirty="0" smtClean="0"/>
              <a:t>,</a:t>
            </a:r>
            <a:r>
              <a:rPr lang="zh-CN" altLang="en-US" dirty="0" smtClean="0"/>
              <a:t>过程与方法</a:t>
            </a:r>
            <a:r>
              <a:rPr lang="en-US" dirty="0" smtClean="0"/>
              <a:t>,</a:t>
            </a:r>
            <a:r>
              <a:rPr lang="zh-CN" altLang="en-US" dirty="0" smtClean="0"/>
              <a:t>情感态度价值观）</a:t>
            </a:r>
          </a:p>
          <a:p>
            <a:r>
              <a:rPr lang="en-US" dirty="0" smtClean="0"/>
              <a:t> </a:t>
            </a:r>
            <a:r>
              <a:rPr lang="zh-CN" altLang="en-US" dirty="0" smtClean="0"/>
              <a:t>三．课型（说明属新授课，还是复习课）</a:t>
            </a:r>
          </a:p>
          <a:p>
            <a:r>
              <a:rPr lang="en-US" dirty="0" smtClean="0"/>
              <a:t> </a:t>
            </a:r>
            <a:r>
              <a:rPr lang="zh-CN" altLang="en-US" dirty="0" smtClean="0"/>
              <a:t>四．课时（说明属第几课时）</a:t>
            </a:r>
          </a:p>
          <a:p>
            <a:r>
              <a:rPr lang="en-US" dirty="0" smtClean="0"/>
              <a:t> </a:t>
            </a:r>
            <a:r>
              <a:rPr lang="zh-CN" altLang="en-US" dirty="0" smtClean="0"/>
              <a:t>五．教学重点（说明本课所必须解决的关键性问题）</a:t>
            </a:r>
          </a:p>
          <a:p>
            <a:r>
              <a:rPr lang="en-US" dirty="0" smtClean="0"/>
              <a:t> </a:t>
            </a:r>
            <a:r>
              <a:rPr lang="zh-CN" altLang="en-US" dirty="0" smtClean="0"/>
              <a:t>六．教学难点（说明本课的学习时易产生困难和障碍的知识点）</a:t>
            </a:r>
          </a:p>
          <a:p>
            <a:r>
              <a:rPr lang="en-US" dirty="0" smtClean="0"/>
              <a:t> </a:t>
            </a:r>
            <a:r>
              <a:rPr lang="zh-CN" altLang="en-US" dirty="0" smtClean="0"/>
              <a:t>七．教学过程（或称课堂结构，说明教学进行的内容、方法步骤）</a:t>
            </a:r>
          </a:p>
          <a:p>
            <a:r>
              <a:rPr lang="en-US" dirty="0" smtClean="0"/>
              <a:t> </a:t>
            </a:r>
            <a:r>
              <a:rPr lang="zh-CN" altLang="en-US" dirty="0" smtClean="0"/>
              <a:t>八．作业处理（说明如何布置书面或口头作业）</a:t>
            </a:r>
          </a:p>
          <a:p>
            <a:r>
              <a:rPr lang="en-US" dirty="0" smtClean="0"/>
              <a:t> </a:t>
            </a:r>
            <a:r>
              <a:rPr lang="zh-CN" altLang="en-US" dirty="0" smtClean="0"/>
              <a:t>九．板书设计（说明上课时准备写在黑板上的内容）</a:t>
            </a:r>
          </a:p>
          <a:p>
            <a:r>
              <a:rPr lang="en-US" dirty="0" smtClean="0"/>
              <a:t> </a:t>
            </a:r>
            <a:r>
              <a:rPr lang="zh-CN" altLang="en-US" dirty="0" smtClean="0"/>
              <a:t>十．手段（教具或称教具准备，说明辅助教学手段使用的工具）</a:t>
            </a:r>
          </a:p>
          <a:p>
            <a:endParaRPr lang="zh-CN" altLang="en-US"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96908"/>
          </a:xfrm>
        </p:spPr>
        <p:txBody>
          <a:bodyPr/>
          <a:lstStyle/>
          <a:p>
            <a:r>
              <a:rPr lang="zh-CN" altLang="en-US" dirty="0" smtClean="0"/>
              <a:t>一、什么是学案</a:t>
            </a:r>
            <a:endParaRPr lang="zh-CN" altLang="en-US" dirty="0"/>
          </a:p>
        </p:txBody>
      </p:sp>
      <p:sp>
        <p:nvSpPr>
          <p:cNvPr id="3" name="内容占位符 2"/>
          <p:cNvSpPr>
            <a:spLocks noGrp="1"/>
          </p:cNvSpPr>
          <p:nvPr>
            <p:ph idx="1"/>
          </p:nvPr>
        </p:nvSpPr>
        <p:spPr>
          <a:xfrm>
            <a:off x="457200" y="1285860"/>
            <a:ext cx="8229600" cy="4840303"/>
          </a:xfrm>
        </p:spPr>
        <p:txBody>
          <a:bodyPr>
            <a:normAutofit fontScale="47500" lnSpcReduction="20000"/>
          </a:bodyPr>
          <a:lstStyle/>
          <a:p>
            <a:r>
              <a:rPr lang="en-US" altLang="zh-CN" sz="6700" dirty="0" smtClean="0">
                <a:solidFill>
                  <a:srgbClr val="FF0000"/>
                </a:solidFill>
              </a:rPr>
              <a:t>3</a:t>
            </a:r>
            <a:r>
              <a:rPr lang="zh-CN" altLang="en-US" sz="6700" dirty="0" smtClean="0">
                <a:solidFill>
                  <a:srgbClr val="FF0000"/>
                </a:solidFill>
              </a:rPr>
              <a:t>）教学过程</a:t>
            </a:r>
            <a:endParaRPr lang="en-US" altLang="zh-CN" sz="6700" dirty="0" smtClean="0">
              <a:solidFill>
                <a:srgbClr val="FF0000"/>
              </a:solidFill>
            </a:endParaRPr>
          </a:p>
          <a:p>
            <a:r>
              <a:rPr lang="zh-CN" altLang="en-US" dirty="0" smtClean="0"/>
              <a:t>（</a:t>
            </a:r>
            <a:r>
              <a:rPr lang="zh-CN" altLang="en-US" dirty="0" smtClean="0"/>
              <a:t>一）导入新课</a:t>
            </a:r>
          </a:p>
          <a:p>
            <a:r>
              <a:rPr lang="en-US" dirty="0" smtClean="0"/>
              <a:t> 1</a:t>
            </a:r>
            <a:r>
              <a:rPr lang="zh-CN" altLang="en-US" dirty="0" smtClean="0"/>
              <a:t>．设计新颖活泼，精当概括。</a:t>
            </a:r>
            <a:r>
              <a:rPr lang="en-US" dirty="0" smtClean="0"/>
              <a:t> </a:t>
            </a:r>
            <a:endParaRPr lang="zh-CN" altLang="en-US" dirty="0" smtClean="0"/>
          </a:p>
          <a:p>
            <a:r>
              <a:rPr lang="en-US" dirty="0" smtClean="0"/>
              <a:t> 2</a:t>
            </a:r>
            <a:r>
              <a:rPr lang="zh-CN" altLang="en-US" dirty="0" smtClean="0"/>
              <a:t>．怎样进行，复习那些内容？</a:t>
            </a:r>
          </a:p>
          <a:p>
            <a:r>
              <a:rPr lang="en-US" dirty="0" smtClean="0"/>
              <a:t> 3</a:t>
            </a:r>
            <a:r>
              <a:rPr lang="zh-CN" altLang="en-US" dirty="0" smtClean="0"/>
              <a:t>．提问那些学生，需用多少时间等。</a:t>
            </a:r>
            <a:r>
              <a:rPr lang="en-US" dirty="0" smtClean="0"/>
              <a:t> </a:t>
            </a:r>
            <a:endParaRPr lang="zh-CN" altLang="en-US" dirty="0" smtClean="0"/>
          </a:p>
          <a:p>
            <a:r>
              <a:rPr lang="zh-CN" altLang="en-US" dirty="0" smtClean="0"/>
              <a:t>（二）讲授新课</a:t>
            </a:r>
            <a:r>
              <a:rPr lang="en-US" dirty="0" smtClean="0"/>
              <a:t> </a:t>
            </a:r>
            <a:endParaRPr lang="zh-CN" altLang="en-US" dirty="0" smtClean="0"/>
          </a:p>
          <a:p>
            <a:r>
              <a:rPr lang="en-US" dirty="0" smtClean="0"/>
              <a:t>  1</a:t>
            </a:r>
            <a:r>
              <a:rPr lang="zh-CN" altLang="en-US" dirty="0" smtClean="0"/>
              <a:t>．针对不同教学内容，选择不同的教学方法．。</a:t>
            </a:r>
          </a:p>
          <a:p>
            <a:r>
              <a:rPr lang="en-US" dirty="0" smtClean="0"/>
              <a:t>  2.</a:t>
            </a:r>
            <a:r>
              <a:rPr lang="zh-CN" altLang="en-US" dirty="0" smtClean="0"/>
              <a:t>提出问题，如何逐步启发、诱导？</a:t>
            </a:r>
          </a:p>
          <a:p>
            <a:r>
              <a:rPr lang="en-US" dirty="0" smtClean="0"/>
              <a:t> 3</a:t>
            </a:r>
            <a:r>
              <a:rPr lang="zh-CN" altLang="en-US" dirty="0" smtClean="0"/>
              <a:t>．教师怎么教学生怎么学？详细步骤安排，需用时间。</a:t>
            </a:r>
          </a:p>
          <a:p>
            <a:r>
              <a:rPr lang="en-US" dirty="0" smtClean="0"/>
              <a:t> </a:t>
            </a:r>
            <a:r>
              <a:rPr lang="zh-CN" altLang="en-US" dirty="0" smtClean="0"/>
              <a:t>（三）巩固练习</a:t>
            </a:r>
          </a:p>
          <a:p>
            <a:r>
              <a:rPr lang="en-US" dirty="0" smtClean="0"/>
              <a:t>1</a:t>
            </a:r>
            <a:r>
              <a:rPr lang="zh-CN" altLang="en-US" dirty="0" smtClean="0"/>
              <a:t>．练习设计精巧，有层次、有坡度、有密度。</a:t>
            </a:r>
          </a:p>
          <a:p>
            <a:r>
              <a:rPr lang="en-US" dirty="0" smtClean="0"/>
              <a:t> 2</a:t>
            </a:r>
            <a:r>
              <a:rPr lang="zh-CN" altLang="en-US" dirty="0" smtClean="0"/>
              <a:t>．怎样进行，谁上黑板板演？</a:t>
            </a:r>
          </a:p>
          <a:p>
            <a:r>
              <a:rPr lang="en-US" dirty="0" smtClean="0"/>
              <a:t> 3</a:t>
            </a:r>
            <a:r>
              <a:rPr lang="zh-CN" altLang="en-US" dirty="0" smtClean="0"/>
              <a:t>．需要多少时间？</a:t>
            </a:r>
          </a:p>
          <a:p>
            <a:r>
              <a:rPr lang="en-US" dirty="0" smtClean="0"/>
              <a:t> </a:t>
            </a:r>
            <a:r>
              <a:rPr lang="zh-CN" altLang="en-US" dirty="0" smtClean="0"/>
              <a:t>（四）归纳小结</a:t>
            </a:r>
            <a:r>
              <a:rPr lang="en-US" dirty="0" smtClean="0"/>
              <a:t> </a:t>
            </a:r>
            <a:endParaRPr lang="zh-CN" altLang="en-US" dirty="0" smtClean="0"/>
          </a:p>
          <a:p>
            <a:r>
              <a:rPr lang="en-US" dirty="0" smtClean="0"/>
              <a:t>1</a:t>
            </a:r>
            <a:r>
              <a:rPr lang="zh-CN" altLang="en-US" dirty="0" smtClean="0"/>
              <a:t>．怎样进行，是教师还是学生归纳？</a:t>
            </a:r>
          </a:p>
          <a:p>
            <a:r>
              <a:rPr lang="en-US" dirty="0" smtClean="0"/>
              <a:t> 2</a:t>
            </a:r>
            <a:r>
              <a:rPr lang="zh-CN" altLang="en-US" dirty="0" smtClean="0"/>
              <a:t>．需用多少时间？</a:t>
            </a:r>
          </a:p>
          <a:p>
            <a:r>
              <a:rPr lang="en-US" dirty="0" smtClean="0"/>
              <a:t> </a:t>
            </a:r>
            <a:r>
              <a:rPr lang="zh-CN" altLang="en-US" dirty="0" smtClean="0"/>
              <a:t>（五）作业安排</a:t>
            </a:r>
          </a:p>
          <a:p>
            <a:r>
              <a:rPr lang="en-US" dirty="0" smtClean="0"/>
              <a:t> 1</a:t>
            </a:r>
            <a:r>
              <a:rPr lang="zh-CN" altLang="en-US" dirty="0" smtClean="0"/>
              <a:t>．布置那些内容，要考虑知识拓展性、能力性。</a:t>
            </a:r>
          </a:p>
          <a:p>
            <a:r>
              <a:rPr lang="en-US" dirty="0" smtClean="0"/>
              <a:t> 2</a:t>
            </a:r>
            <a:r>
              <a:rPr lang="zh-CN" altLang="en-US" dirty="0" smtClean="0"/>
              <a:t>．需不需要提示或解释？</a:t>
            </a:r>
          </a:p>
          <a:p>
            <a:r>
              <a:rPr lang="en-US" dirty="0" smtClean="0"/>
              <a:t>  </a:t>
            </a:r>
            <a:endParaRPr lang="zh-CN" altLang="en-US" dirty="0" smtClean="0"/>
          </a:p>
          <a:p>
            <a:endParaRPr lang="zh-CN"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一、什么是学案</a:t>
            </a:r>
            <a:endParaRPr lang="zh-CN" altLang="en-US" dirty="0"/>
          </a:p>
        </p:txBody>
      </p:sp>
      <p:sp>
        <p:nvSpPr>
          <p:cNvPr id="3" name="内容占位符 2"/>
          <p:cNvSpPr>
            <a:spLocks noGrp="1"/>
          </p:cNvSpPr>
          <p:nvPr>
            <p:ph idx="1"/>
          </p:nvPr>
        </p:nvSpPr>
        <p:spPr/>
        <p:txBody>
          <a:bodyPr>
            <a:normAutofit fontScale="92500"/>
          </a:bodyPr>
          <a:lstStyle/>
          <a:p>
            <a:r>
              <a:rPr lang="zh-CN" altLang="en-US" dirty="0" smtClean="0">
                <a:solidFill>
                  <a:srgbClr val="FF0000"/>
                </a:solidFill>
              </a:rPr>
              <a:t>什么是教学设计</a:t>
            </a:r>
            <a:endParaRPr lang="en-US" altLang="zh-CN" dirty="0" smtClean="0">
              <a:solidFill>
                <a:srgbClr val="FF0000"/>
              </a:solidFill>
            </a:endParaRPr>
          </a:p>
          <a:p>
            <a:pPr>
              <a:buNone/>
            </a:pPr>
            <a:r>
              <a:rPr lang="zh-CN" altLang="en-US" dirty="0" smtClean="0"/>
              <a:t>        教学</a:t>
            </a:r>
            <a:r>
              <a:rPr lang="zh-CN" altLang="en-US" dirty="0" smtClean="0"/>
              <a:t>设计</a:t>
            </a:r>
            <a:r>
              <a:rPr lang="zh-CN" altLang="en-US" dirty="0" smtClean="0"/>
              <a:t>是依据</a:t>
            </a:r>
            <a:r>
              <a:rPr lang="zh-CN" altLang="en-US" dirty="0" smtClean="0"/>
              <a:t>教学理论、学习理论和传播</a:t>
            </a:r>
            <a:r>
              <a:rPr lang="zh-CN" altLang="en-US" dirty="0" smtClean="0"/>
              <a:t>理论，运用</a:t>
            </a:r>
            <a:r>
              <a:rPr lang="zh-CN" altLang="en-US" dirty="0" smtClean="0"/>
              <a:t>系统科学的</a:t>
            </a:r>
            <a:r>
              <a:rPr lang="zh-CN" altLang="en-US" dirty="0" smtClean="0"/>
              <a:t>方法对</a:t>
            </a:r>
            <a:r>
              <a:rPr lang="zh-CN" altLang="en-US" dirty="0" smtClean="0"/>
              <a:t>教学目标、教学内容、教学媒体、教学策略、教学评价等教学要素和教学环节进行分析、计划并做出具体安排的过程。其主要环节</a:t>
            </a:r>
            <a:r>
              <a:rPr lang="zh-CN" altLang="en-US" dirty="0" smtClean="0"/>
              <a:t>包括对学习</a:t>
            </a:r>
            <a:r>
              <a:rPr lang="zh-CN" altLang="en-US" dirty="0" smtClean="0"/>
              <a:t>需要分析、学习内容分析、学习者分析、学习环境分析、确定学习目标、设计教学策略、选择教学媒体或资源和学习效果评价。 </a:t>
            </a:r>
            <a:endParaRPr lang="zh-CN"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教案与教学设计</a:t>
            </a:r>
            <a:endParaRPr lang="zh-CN" altLang="en-US" dirty="0"/>
          </a:p>
        </p:txBody>
      </p:sp>
      <p:sp>
        <p:nvSpPr>
          <p:cNvPr id="3" name="内容占位符 2"/>
          <p:cNvSpPr>
            <a:spLocks noGrp="1"/>
          </p:cNvSpPr>
          <p:nvPr>
            <p:ph idx="1"/>
          </p:nvPr>
        </p:nvSpPr>
        <p:spPr/>
        <p:txBody>
          <a:bodyPr>
            <a:normAutofit fontScale="85000" lnSpcReduction="20000"/>
          </a:bodyPr>
          <a:lstStyle/>
          <a:p>
            <a:r>
              <a:rPr lang="zh-CN" altLang="en-US" dirty="0" smtClean="0"/>
              <a:t>教案是教育科学领域这的一个基本概念</a:t>
            </a:r>
            <a:r>
              <a:rPr lang="zh-CN" altLang="en-US" dirty="0" smtClean="0"/>
              <a:t>，又</a:t>
            </a:r>
            <a:r>
              <a:rPr lang="zh-CN" altLang="en-US" dirty="0" smtClean="0"/>
              <a:t>叫课时计划</a:t>
            </a:r>
            <a:r>
              <a:rPr lang="zh-CN" altLang="en-US" dirty="0" smtClean="0"/>
              <a:t>，是</a:t>
            </a:r>
            <a:r>
              <a:rPr lang="zh-CN" altLang="en-US" dirty="0" smtClean="0"/>
              <a:t>以课时为单元设计的具体</a:t>
            </a:r>
            <a:r>
              <a:rPr lang="zh-CN" altLang="en-US" dirty="0" smtClean="0"/>
              <a:t>教学方案，是</a:t>
            </a:r>
            <a:r>
              <a:rPr lang="zh-CN" altLang="en-US" dirty="0" smtClean="0"/>
              <a:t>教学中的重要环节。</a:t>
            </a:r>
          </a:p>
          <a:p>
            <a:pPr>
              <a:buNone/>
            </a:pPr>
            <a:r>
              <a:rPr lang="zh-CN" altLang="en-US" dirty="0" smtClean="0"/>
              <a:t>    </a:t>
            </a:r>
          </a:p>
          <a:p>
            <a:r>
              <a:rPr lang="zh-CN" altLang="en-US" dirty="0" smtClean="0"/>
              <a:t>教学设计也称教学系统设计，是教育技术学科的重要分支，形成发展</a:t>
            </a:r>
            <a:r>
              <a:rPr lang="zh-CN" altLang="en-US" dirty="0" smtClean="0"/>
              <a:t>于</a:t>
            </a:r>
            <a:r>
              <a:rPr lang="en-US" altLang="zh-CN" dirty="0" smtClean="0"/>
              <a:t>20</a:t>
            </a:r>
            <a:r>
              <a:rPr lang="zh-CN" altLang="en-US" dirty="0" smtClean="0"/>
              <a:t>世纪</a:t>
            </a:r>
            <a:r>
              <a:rPr lang="en-US" altLang="zh-CN" dirty="0" smtClean="0"/>
              <a:t>60</a:t>
            </a:r>
            <a:r>
              <a:rPr lang="zh-CN" altLang="en-US" dirty="0" smtClean="0"/>
              <a:t>年代。它</a:t>
            </a:r>
            <a:r>
              <a:rPr lang="zh-CN" altLang="en-US" dirty="0" smtClean="0"/>
              <a:t>包括宏观设计和微观设计</a:t>
            </a:r>
            <a:r>
              <a:rPr lang="zh-CN" altLang="en-US" dirty="0" smtClean="0"/>
              <a:t>，主要</a:t>
            </a:r>
            <a:r>
              <a:rPr lang="zh-CN" altLang="en-US" dirty="0" smtClean="0"/>
              <a:t>是运用系统分析方法</a:t>
            </a:r>
            <a:r>
              <a:rPr lang="zh-CN" altLang="en-US" dirty="0" smtClean="0"/>
              <a:t>、解决</a:t>
            </a:r>
            <a:r>
              <a:rPr lang="zh-CN" altLang="en-US" dirty="0" smtClean="0"/>
              <a:t>教学问题</a:t>
            </a:r>
            <a:r>
              <a:rPr lang="zh-CN" altLang="en-US" dirty="0" smtClean="0"/>
              <a:t>，优化</a:t>
            </a:r>
            <a:r>
              <a:rPr lang="zh-CN" altLang="en-US" dirty="0" smtClean="0"/>
              <a:t>教学效果为</a:t>
            </a:r>
            <a:r>
              <a:rPr lang="zh-CN" altLang="en-US" dirty="0" smtClean="0"/>
              <a:t>目的</a:t>
            </a:r>
            <a:r>
              <a:rPr lang="zh-CN" altLang="en-US" dirty="0" smtClean="0"/>
              <a:t>，以传播理论、学习理论和教学理论为基础，具有很强的理论性、科学性、再现性和</a:t>
            </a:r>
            <a:r>
              <a:rPr lang="zh-CN" altLang="en-US" dirty="0" smtClean="0"/>
              <a:t>操作性。</a:t>
            </a:r>
            <a:endParaRPr lang="en-US" altLang="zh-CN" dirty="0" smtClean="0"/>
          </a:p>
          <a:p>
            <a:pPr>
              <a:buNone/>
            </a:pPr>
            <a:r>
              <a:rPr lang="zh-CN" altLang="en-US" dirty="0" smtClean="0">
                <a:solidFill>
                  <a:srgbClr val="FF0000"/>
                </a:solidFill>
              </a:rPr>
              <a:t>                        教案是教学设计的呈现方式</a:t>
            </a:r>
            <a:endParaRPr lang="zh-CN" altLang="en-US" dirty="0" smtClean="0">
              <a:solidFill>
                <a:srgbClr val="FF0000"/>
              </a:solidFill>
            </a:endParaRPr>
          </a:p>
          <a:p>
            <a:pPr>
              <a:buNone/>
            </a:pPr>
            <a:r>
              <a:rPr lang="zh-CN" altLang="en-US" dirty="0" smtClean="0">
                <a:solidFill>
                  <a:srgbClr val="FF0000"/>
                </a:solidFill>
              </a:rPr>
              <a:t>  </a:t>
            </a:r>
          </a:p>
          <a:p>
            <a:endParaRPr lang="zh-CN"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一、什么是学案</a:t>
            </a:r>
            <a:endParaRPr lang="zh-CN" altLang="en-US" dirty="0"/>
          </a:p>
        </p:txBody>
      </p:sp>
      <p:sp>
        <p:nvSpPr>
          <p:cNvPr id="3" name="内容占位符 2"/>
          <p:cNvSpPr>
            <a:spLocks noGrp="1"/>
          </p:cNvSpPr>
          <p:nvPr>
            <p:ph idx="1"/>
          </p:nvPr>
        </p:nvSpPr>
        <p:spPr/>
        <p:txBody>
          <a:bodyPr>
            <a:normAutofit fontScale="85000" lnSpcReduction="20000"/>
          </a:bodyPr>
          <a:lstStyle/>
          <a:p>
            <a:r>
              <a:rPr lang="en-US" altLang="zh-CN" dirty="0" smtClean="0">
                <a:solidFill>
                  <a:srgbClr val="FF0000"/>
                </a:solidFill>
              </a:rPr>
              <a:t>4.</a:t>
            </a:r>
            <a:r>
              <a:rPr lang="zh-CN" altLang="en-US" dirty="0" smtClean="0">
                <a:solidFill>
                  <a:srgbClr val="FF0000"/>
                </a:solidFill>
              </a:rPr>
              <a:t>教案</a:t>
            </a:r>
            <a:r>
              <a:rPr lang="zh-CN" altLang="en-US" dirty="0" smtClean="0">
                <a:solidFill>
                  <a:srgbClr val="FF0000"/>
                </a:solidFill>
              </a:rPr>
              <a:t>与学案的区别</a:t>
            </a:r>
            <a:r>
              <a:rPr lang="zh-CN" altLang="en-US" dirty="0" smtClean="0"/>
              <a:t>：</a:t>
            </a:r>
          </a:p>
          <a:p>
            <a:r>
              <a:rPr lang="zh-CN" altLang="en-US" dirty="0" smtClean="0"/>
              <a:t>目的：教案</a:t>
            </a:r>
            <a:r>
              <a:rPr lang="en-US" altLang="zh-CN" dirty="0" smtClean="0"/>
              <a:t>——</a:t>
            </a:r>
            <a:r>
              <a:rPr lang="zh-CN" altLang="en-US" dirty="0" smtClean="0"/>
              <a:t>为教师上好课做准备</a:t>
            </a:r>
          </a:p>
          <a:p>
            <a:pPr>
              <a:buNone/>
            </a:pPr>
            <a:r>
              <a:rPr lang="zh-CN" altLang="en-US" dirty="0" smtClean="0"/>
              <a:t>                 学</a:t>
            </a:r>
            <a:r>
              <a:rPr lang="zh-CN" altLang="en-US" dirty="0" smtClean="0"/>
              <a:t>案</a:t>
            </a:r>
            <a:r>
              <a:rPr lang="en-US" altLang="zh-CN" dirty="0" smtClean="0"/>
              <a:t>——</a:t>
            </a:r>
            <a:r>
              <a:rPr lang="zh-CN" altLang="en-US" dirty="0" smtClean="0"/>
              <a:t>为学生自学提供指导</a:t>
            </a:r>
          </a:p>
          <a:p>
            <a:r>
              <a:rPr lang="zh-CN" altLang="en-US" dirty="0" smtClean="0"/>
              <a:t>性质：教案</a:t>
            </a:r>
            <a:r>
              <a:rPr lang="en-US" altLang="zh-CN" dirty="0" smtClean="0"/>
              <a:t>——</a:t>
            </a:r>
            <a:r>
              <a:rPr lang="zh-CN" altLang="en-US" dirty="0" smtClean="0"/>
              <a:t>教师中心，单向性，封闭性</a:t>
            </a:r>
          </a:p>
          <a:p>
            <a:pPr>
              <a:buNone/>
            </a:pPr>
            <a:r>
              <a:rPr lang="zh-CN" altLang="en-US" dirty="0" smtClean="0"/>
              <a:t>                 学</a:t>
            </a:r>
            <a:r>
              <a:rPr lang="zh-CN" altLang="en-US" dirty="0" smtClean="0"/>
              <a:t>案</a:t>
            </a:r>
            <a:r>
              <a:rPr lang="en-US" altLang="zh-CN" dirty="0" smtClean="0"/>
              <a:t>——</a:t>
            </a:r>
            <a:r>
              <a:rPr lang="zh-CN" altLang="en-US" dirty="0" smtClean="0"/>
              <a:t>学生中心，互动性，开放性</a:t>
            </a:r>
          </a:p>
          <a:p>
            <a:r>
              <a:rPr lang="zh-CN" altLang="en-US" dirty="0" smtClean="0"/>
              <a:t>角色：教案</a:t>
            </a:r>
            <a:r>
              <a:rPr lang="en-US" altLang="zh-CN" dirty="0" smtClean="0"/>
              <a:t>——</a:t>
            </a:r>
            <a:r>
              <a:rPr lang="zh-CN" altLang="en-US" dirty="0" smtClean="0"/>
              <a:t>教师自导自演，学生是听众</a:t>
            </a:r>
          </a:p>
          <a:p>
            <a:pPr>
              <a:buNone/>
            </a:pPr>
            <a:r>
              <a:rPr lang="zh-CN" altLang="en-US" dirty="0" smtClean="0"/>
              <a:t>                  学</a:t>
            </a:r>
            <a:r>
              <a:rPr lang="zh-CN" altLang="en-US" dirty="0" smtClean="0"/>
              <a:t>案</a:t>
            </a:r>
            <a:r>
              <a:rPr lang="en-US" altLang="zh-CN" dirty="0" smtClean="0"/>
              <a:t>——</a:t>
            </a:r>
            <a:r>
              <a:rPr lang="zh-CN" altLang="en-US" dirty="0" smtClean="0"/>
              <a:t>教师组织调节，学生是主角</a:t>
            </a:r>
          </a:p>
          <a:p>
            <a:r>
              <a:rPr lang="zh-CN" altLang="en-US" dirty="0" smtClean="0"/>
              <a:t>表达：教案</a:t>
            </a:r>
            <a:r>
              <a:rPr lang="en-US" altLang="zh-CN" dirty="0" smtClean="0"/>
              <a:t>——</a:t>
            </a:r>
            <a:r>
              <a:rPr lang="zh-CN" altLang="en-US" dirty="0" smtClean="0"/>
              <a:t>界面规整，表述</a:t>
            </a:r>
            <a:r>
              <a:rPr lang="zh-CN" altLang="en-US" dirty="0" smtClean="0"/>
              <a:t>严整周密，多                                                           用规范语言</a:t>
            </a:r>
            <a:endParaRPr lang="zh-CN" altLang="en-US" dirty="0" smtClean="0"/>
          </a:p>
          <a:p>
            <a:pPr>
              <a:buNone/>
            </a:pPr>
            <a:r>
              <a:rPr lang="zh-CN" altLang="en-US" dirty="0" smtClean="0"/>
              <a:t>                 学</a:t>
            </a:r>
            <a:r>
              <a:rPr lang="zh-CN" altLang="en-US" dirty="0" smtClean="0"/>
              <a:t>案</a:t>
            </a:r>
            <a:r>
              <a:rPr lang="en-US" altLang="zh-CN" dirty="0" smtClean="0"/>
              <a:t>——</a:t>
            </a:r>
            <a:r>
              <a:rPr lang="zh-CN" altLang="en-US" dirty="0" smtClean="0"/>
              <a:t>界面亲切，表述生动活泼，多</a:t>
            </a:r>
            <a:r>
              <a:rPr lang="zh-CN" altLang="en-US" dirty="0" smtClean="0"/>
              <a:t>用通                 俗化语言</a:t>
            </a:r>
            <a:endParaRPr lang="zh-CN" altLang="en-US" dirty="0" smtClean="0"/>
          </a:p>
          <a:p>
            <a:endParaRPr lang="zh-CN"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二、怎样撰写学案</a:t>
            </a:r>
            <a:endParaRPr lang="zh-CN" altLang="en-US" dirty="0"/>
          </a:p>
        </p:txBody>
      </p:sp>
      <p:sp>
        <p:nvSpPr>
          <p:cNvPr id="3" name="内容占位符 2"/>
          <p:cNvSpPr>
            <a:spLocks noGrp="1"/>
          </p:cNvSpPr>
          <p:nvPr>
            <p:ph idx="1"/>
          </p:nvPr>
        </p:nvSpPr>
        <p:spPr>
          <a:xfrm>
            <a:off x="457200" y="1600200"/>
            <a:ext cx="8229600" cy="5257800"/>
          </a:xfrm>
        </p:spPr>
        <p:txBody>
          <a:bodyPr>
            <a:normAutofit fontScale="40000" lnSpcReduction="20000"/>
          </a:bodyPr>
          <a:lstStyle/>
          <a:p>
            <a:r>
              <a:rPr lang="en-US" altLang="zh-CN" sz="5100" b="1" dirty="0" smtClean="0">
                <a:solidFill>
                  <a:srgbClr val="FF0000"/>
                </a:solidFill>
              </a:rPr>
              <a:t>1.</a:t>
            </a:r>
            <a:r>
              <a:rPr lang="zh-CN" altLang="en-US" sz="5100" b="1" dirty="0" smtClean="0">
                <a:solidFill>
                  <a:srgbClr val="FF0000"/>
                </a:solidFill>
              </a:rPr>
              <a:t>学案的设计</a:t>
            </a:r>
            <a:r>
              <a:rPr lang="zh-CN" altLang="en-US" sz="5100" b="1" dirty="0" smtClean="0">
                <a:solidFill>
                  <a:srgbClr val="FF0000"/>
                </a:solidFill>
              </a:rPr>
              <a:t>原则</a:t>
            </a:r>
          </a:p>
          <a:p>
            <a:pPr>
              <a:buNone/>
            </a:pPr>
            <a:r>
              <a:rPr lang="zh-CN" altLang="en-US" sz="4500" dirty="0" smtClean="0"/>
              <a:t>              学</a:t>
            </a:r>
            <a:r>
              <a:rPr lang="zh-CN" altLang="en-US" sz="4500" dirty="0" smtClean="0"/>
              <a:t>案是教师为指导学生编写的讲义，</a:t>
            </a:r>
            <a:r>
              <a:rPr lang="zh-CN" altLang="en-US" sz="4500" dirty="0" smtClean="0"/>
              <a:t>不是教师教案的浓缩</a:t>
            </a:r>
            <a:r>
              <a:rPr lang="zh-CN" altLang="en-US" sz="4500" dirty="0" smtClean="0"/>
              <a:t>，为达到最佳的课堂教学效果，其编写时应注意以下原则：</a:t>
            </a:r>
          </a:p>
          <a:p>
            <a:r>
              <a:rPr lang="zh-CN" altLang="en-US" sz="4500" dirty="0" smtClean="0"/>
              <a:t>（</a:t>
            </a:r>
            <a:r>
              <a:rPr lang="en-US" altLang="zh-CN" sz="4500" dirty="0" smtClean="0"/>
              <a:t>1</a:t>
            </a:r>
            <a:r>
              <a:rPr lang="zh-CN" altLang="en-US" sz="4500" dirty="0" smtClean="0"/>
              <a:t>）课时化原则</a:t>
            </a:r>
          </a:p>
          <a:p>
            <a:r>
              <a:rPr lang="zh-CN" altLang="en-US" sz="4500" dirty="0" smtClean="0"/>
              <a:t>分课时处理学习内容，防止几个小专题的内容只写成一个学案，一般一个小专题为</a:t>
            </a:r>
            <a:r>
              <a:rPr lang="en-US" altLang="zh-CN" sz="4500" dirty="0" smtClean="0"/>
              <a:t>1-2</a:t>
            </a:r>
            <a:r>
              <a:rPr lang="zh-CN" altLang="en-US" sz="4500" dirty="0" smtClean="0"/>
              <a:t>课时</a:t>
            </a:r>
            <a:r>
              <a:rPr lang="en-US" altLang="zh-CN" sz="4500" dirty="0" smtClean="0"/>
              <a:t>.</a:t>
            </a:r>
          </a:p>
          <a:p>
            <a:r>
              <a:rPr lang="zh-CN" altLang="en-US" sz="4500" dirty="0" smtClean="0"/>
              <a:t>（</a:t>
            </a:r>
            <a:r>
              <a:rPr lang="en-US" altLang="zh-CN" sz="4500" dirty="0" smtClean="0"/>
              <a:t>2</a:t>
            </a:r>
            <a:r>
              <a:rPr lang="zh-CN" altLang="en-US" sz="4500" dirty="0" smtClean="0"/>
              <a:t>）问题化原则</a:t>
            </a:r>
          </a:p>
          <a:p>
            <a:r>
              <a:rPr lang="zh-CN" altLang="en-US" sz="4500" dirty="0" smtClean="0"/>
              <a:t>将知识点转变为探索性的问题点，能力点，通过对知识点的设疑（以问题形式设计成题组），质疑</a:t>
            </a:r>
            <a:r>
              <a:rPr lang="en-US" altLang="zh-CN" sz="4500" dirty="0" smtClean="0"/>
              <a:t>,</a:t>
            </a:r>
            <a:r>
              <a:rPr lang="zh-CN" altLang="en-US" sz="4500" dirty="0" smtClean="0"/>
              <a:t>释疑，激思，培养学生的能力品质</a:t>
            </a:r>
            <a:r>
              <a:rPr lang="zh-CN" altLang="en-US" sz="4500" dirty="0" smtClean="0"/>
              <a:t>和创新素质</a:t>
            </a:r>
            <a:endParaRPr lang="en-US" altLang="zh-CN" sz="4500" dirty="0" smtClean="0"/>
          </a:p>
          <a:p>
            <a:r>
              <a:rPr lang="zh-CN" altLang="en-US" sz="4500" dirty="0" smtClean="0"/>
              <a:t>（</a:t>
            </a:r>
            <a:r>
              <a:rPr lang="en-US" altLang="zh-CN" sz="4500" dirty="0" smtClean="0"/>
              <a:t>3</a:t>
            </a:r>
            <a:r>
              <a:rPr lang="zh-CN" altLang="en-US" sz="4500" dirty="0" smtClean="0"/>
              <a:t>）参与化原则</a:t>
            </a:r>
          </a:p>
          <a:p>
            <a:r>
              <a:rPr lang="zh-CN" altLang="en-US" sz="4500" dirty="0" smtClean="0"/>
              <a:t>在学案设计中应考虑让学生进行参与性学习</a:t>
            </a:r>
            <a:r>
              <a:rPr lang="en-US" altLang="zh-CN" sz="4500" dirty="0" smtClean="0"/>
              <a:t>.</a:t>
            </a:r>
            <a:r>
              <a:rPr lang="zh-CN" altLang="en-US" sz="4500" dirty="0" smtClean="0"/>
              <a:t>通过学案创造人人参与的机会，激励人人参与的热情，提高人人参与的能力，激励人人参与的意识，让学生在参与中学习</a:t>
            </a:r>
            <a:r>
              <a:rPr lang="en-US" altLang="zh-CN" sz="4500" dirty="0" smtClean="0"/>
              <a:t>.</a:t>
            </a:r>
          </a:p>
          <a:p>
            <a:r>
              <a:rPr lang="zh-CN" altLang="en-US" sz="4500" dirty="0" smtClean="0"/>
              <a:t>（</a:t>
            </a:r>
            <a:r>
              <a:rPr lang="en-US" altLang="zh-CN" sz="4500" dirty="0" smtClean="0"/>
              <a:t>4</a:t>
            </a:r>
            <a:r>
              <a:rPr lang="zh-CN" altLang="en-US" sz="4500" dirty="0" smtClean="0"/>
              <a:t>）方法化原则</a:t>
            </a:r>
          </a:p>
          <a:p>
            <a:r>
              <a:rPr lang="zh-CN" altLang="en-US" sz="4500" dirty="0" smtClean="0"/>
              <a:t>强化学法指导</a:t>
            </a:r>
            <a:r>
              <a:rPr lang="en-US" altLang="zh-CN" sz="4500" dirty="0" smtClean="0"/>
              <a:t>.</a:t>
            </a:r>
            <a:r>
              <a:rPr lang="zh-CN" altLang="en-US" sz="4500" dirty="0" smtClean="0"/>
              <a:t>通过学案教学变</a:t>
            </a:r>
            <a:r>
              <a:rPr lang="en-US" altLang="zh-CN" sz="4500" dirty="0" smtClean="0"/>
              <a:t>"</a:t>
            </a:r>
            <a:r>
              <a:rPr lang="zh-CN" altLang="en-US" sz="4500" dirty="0" smtClean="0"/>
              <a:t>授人以鱼</a:t>
            </a:r>
            <a:r>
              <a:rPr lang="en-US" altLang="zh-CN" sz="4500" dirty="0" smtClean="0"/>
              <a:t>"</a:t>
            </a:r>
            <a:r>
              <a:rPr lang="zh-CN" altLang="en-US" sz="4500" dirty="0" smtClean="0"/>
              <a:t>为</a:t>
            </a:r>
            <a:r>
              <a:rPr lang="en-US" altLang="zh-CN" sz="4500" dirty="0" smtClean="0"/>
              <a:t>"</a:t>
            </a:r>
            <a:r>
              <a:rPr lang="zh-CN" altLang="en-US" sz="4500" dirty="0" smtClean="0"/>
              <a:t>授人以渔</a:t>
            </a:r>
            <a:r>
              <a:rPr lang="en-US" altLang="zh-CN" sz="4500" dirty="0" smtClean="0"/>
              <a:t>",</a:t>
            </a:r>
            <a:r>
              <a:rPr lang="zh-CN" altLang="en-US" sz="4500" dirty="0" smtClean="0"/>
              <a:t>同时注意学法指导的基础性与发展性</a:t>
            </a:r>
            <a:r>
              <a:rPr lang="en-US" altLang="zh-CN" sz="4500" dirty="0" smtClean="0"/>
              <a:t>.</a:t>
            </a:r>
          </a:p>
          <a:p>
            <a:r>
              <a:rPr lang="zh-CN" altLang="en-US" sz="4500" dirty="0" smtClean="0"/>
              <a:t>（</a:t>
            </a:r>
            <a:r>
              <a:rPr lang="en-US" altLang="zh-CN" sz="4500" dirty="0" smtClean="0"/>
              <a:t>5</a:t>
            </a:r>
            <a:r>
              <a:rPr lang="zh-CN" altLang="en-US" sz="4500" dirty="0" smtClean="0"/>
              <a:t>）层次化原则</a:t>
            </a:r>
          </a:p>
          <a:p>
            <a:r>
              <a:rPr lang="zh-CN" altLang="en-US" sz="4500" dirty="0" smtClean="0"/>
              <a:t>在编写学案时应该将难易不一，杂乱无序的学习内容处理成有序的，阶梯性的，符合每阶层学生认知规律的学习方案，从而达到提高全体学生素质，全面提高课堂教学质量</a:t>
            </a:r>
            <a:r>
              <a:rPr lang="en-US" altLang="zh-CN" sz="4500" dirty="0" smtClean="0"/>
              <a:t>.</a:t>
            </a:r>
          </a:p>
          <a:p>
            <a:endParaRPr lang="zh-CN" altLang="en-US" sz="4500"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龙腾四海">
  <a:themeElements>
    <a:clrScheme name="龙腾四海">
      <a:dk1>
        <a:sysClr val="windowText" lastClr="000000"/>
      </a:dk1>
      <a:lt1>
        <a:sysClr val="window" lastClr="FFFFFF"/>
      </a:lt1>
      <a:dk2>
        <a:srgbClr val="001B36"/>
      </a:dk2>
      <a:lt2>
        <a:srgbClr val="EDF8FE"/>
      </a:lt2>
      <a:accent1>
        <a:srgbClr val="477AB1"/>
      </a:accent1>
      <a:accent2>
        <a:srgbClr val="51848E"/>
      </a:accent2>
      <a:accent3>
        <a:srgbClr val="7B9B57"/>
      </a:accent3>
      <a:accent4>
        <a:srgbClr val="8B8D8C"/>
      </a:accent4>
      <a:accent5>
        <a:srgbClr val="8B7396"/>
      </a:accent5>
      <a:accent6>
        <a:srgbClr val="E89A53"/>
      </a:accent6>
      <a:hlink>
        <a:srgbClr val="0080FF"/>
      </a:hlink>
      <a:folHlink>
        <a:srgbClr val="FF00FF"/>
      </a:folHlink>
    </a:clrScheme>
    <a:fontScheme name="龙腾四海">
      <a:majorFont>
        <a:latin typeface="Maiandra GD"/>
        <a:ea typeface=""/>
        <a:cs typeface=""/>
        <a:font script="CYRL" typeface="Times New Roman"/>
        <a:font script="GREK" typeface="Times New Roman"/>
        <a:font script="Jpan" typeface="ＭＳ Ｐゴシック"/>
        <a:font script="Hang" typeface="HY중고딕"/>
        <a:font script="Hans" typeface="隶书"/>
        <a:font script="Hant" typeface="微軟正黑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ambria"/>
        <a:ea typeface=""/>
        <a:cs typeface=""/>
        <a:font script="Jpan" typeface="ＭＳ Ｐ明朝"/>
        <a:font script="Hang" typeface="HY견명조"/>
        <a:font script="Hans" typeface="华文楷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龙腾四海">
      <a:fillStyleLst>
        <a:solidFill>
          <a:schemeClr val="phClr">
            <a:tint val="100000"/>
            <a:shade val="100000"/>
            <a:hueMod val="100000"/>
            <a:satMod val="100000"/>
          </a:schemeClr>
        </a:solidFill>
        <a:gradFill rotWithShape="1">
          <a:gsLst>
            <a:gs pos="0">
              <a:schemeClr val="phClr">
                <a:tint val="100000"/>
                <a:shade val="50000"/>
                <a:hueMod val="100000"/>
                <a:satMod val="250000"/>
              </a:schemeClr>
            </a:gs>
            <a:gs pos="75000">
              <a:schemeClr val="phClr">
                <a:tint val="80000"/>
                <a:shade val="100000"/>
                <a:hueMod val="100000"/>
                <a:satMod val="375000"/>
              </a:schemeClr>
            </a:gs>
            <a:gs pos="100000">
              <a:schemeClr val="phClr">
                <a:tint val="50000"/>
                <a:shade val="100000"/>
                <a:hueMod val="100000"/>
                <a:satMod val="500000"/>
              </a:schemeClr>
            </a:gs>
          </a:gsLst>
          <a:lin ang="16200000" scaled="1"/>
        </a:gradFill>
        <a:blipFill>
          <a:blip xmlns:r="http://schemas.openxmlformats.org/officeDocument/2006/relationships" r:embed="rId1">
            <a:duotone>
              <a:schemeClr val="phClr">
                <a:tint val="100000"/>
                <a:shade val="50000"/>
                <a:hueMod val="100000"/>
                <a:satMod val="100000"/>
              </a:schemeClr>
              <a:schemeClr val="phClr">
                <a:tint val="100000"/>
                <a:shade val="75000"/>
                <a:hueMod val="100000"/>
                <a:satMod val="100000"/>
              </a:schemeClr>
            </a:duotone>
          </a:blip>
          <a:tile tx="0" ty="0" sx="50000" sy="50000" flip="none" algn="ctr"/>
        </a:blipFill>
      </a:fillStyleLst>
      <a:lnStyleLst>
        <a:ln w="127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glow>
              <a:schemeClr val="phClr">
                <a:tint val="100000"/>
                <a:shade val="100000"/>
                <a:hueMod val="100000"/>
                <a:satMod val="100000"/>
              </a:schemeClr>
            </a:glow>
          </a:effectLst>
        </a:effectStyle>
        <a:effectStyle>
          <a:effectLst>
            <a:glow>
              <a:schemeClr val="phClr">
                <a:tint val="100000"/>
                <a:shade val="100000"/>
                <a:hueMod val="100000"/>
                <a:satMod val="100000"/>
              </a:schemeClr>
            </a:glow>
          </a:effectLst>
          <a:scene3d>
            <a:camera prst="orthographicFront" fov="0">
              <a:rot lat="0" lon="0" rev="0"/>
            </a:camera>
            <a:lightRig rig="threePt" dir="tl">
              <a:rot lat="0" lon="0" rev="0"/>
            </a:lightRig>
          </a:scene3d>
          <a:sp3d prstMaterial="metal">
            <a:bevelT w="12700" h="12700" prst="relaxedInset"/>
            <a:contourClr>
              <a:schemeClr val="phClr">
                <a:tint val="100000"/>
                <a:shade val="100000"/>
                <a:hueMod val="100000"/>
                <a:satMod val="100000"/>
              </a:schemeClr>
            </a:contourClr>
          </a:sp3d>
        </a:effectStyle>
        <a:effectStyle>
          <a:effectLst>
            <a:glow>
              <a:schemeClr val="phClr">
                <a:tint val="100000"/>
                <a:shade val="100000"/>
                <a:hueMod val="100000"/>
                <a:satMod val="100000"/>
              </a:schemeClr>
            </a:glow>
            <a:outerShdw blurRad="44450" dist="50800" dir="3300000" sx="99000" sy="99000" algn="tl" rotWithShape="0">
              <a:srgbClr val="000000">
                <a:alpha val="55000"/>
              </a:srgbClr>
            </a:outerShdw>
          </a:effectLst>
          <a:scene3d>
            <a:camera prst="orthographicFront">
              <a:rot lat="0" lon="0" rev="0"/>
            </a:camera>
            <a:lightRig rig="contrasting" dir="tl">
              <a:rot lat="0" lon="0" rev="14220000"/>
            </a:lightRig>
          </a:scene3d>
          <a:sp3d prstMaterial="dkEdge">
            <a:bevelT w="63500" h="63500"/>
            <a:bevelB w="0" h="0"/>
            <a:contourClr>
              <a:schemeClr val="phClr">
                <a:tint val="100000"/>
                <a:shade val="100000"/>
                <a:hueMod val="100000"/>
                <a:satMod val="100000"/>
              </a:schemeClr>
            </a:contourClr>
          </a:sp3d>
        </a:effectStyle>
      </a:effectStyleLst>
      <a:bgFillStyleLst>
        <a:solidFill>
          <a:schemeClr val="phClr">
            <a:tint val="100000"/>
            <a:shade val="100000"/>
            <a:hueMod val="100000"/>
            <a:satMod val="100000"/>
          </a:schemeClr>
        </a:solidFill>
        <a:gradFill rotWithShape="1">
          <a:gsLst>
            <a:gs pos="0">
              <a:schemeClr val="bg1">
                <a:tint val="100000"/>
                <a:shade val="100000"/>
                <a:hueMod val="100000"/>
                <a:satMod val="150000"/>
              </a:schemeClr>
            </a:gs>
            <a:gs pos="55000">
              <a:schemeClr val="bg1">
                <a:tint val="100000"/>
                <a:shade val="90000"/>
                <a:hueMod val="100000"/>
                <a:satMod val="375000"/>
              </a:schemeClr>
            </a:gs>
            <a:gs pos="100000">
              <a:schemeClr val="phClr">
                <a:tint val="88000"/>
                <a:shade val="100000"/>
                <a:hueMod val="100000"/>
                <a:satMod val="500000"/>
              </a:schemeClr>
            </a:gs>
          </a:gsLst>
          <a:lin ang="5400000" scaled="1"/>
        </a:gradFill>
        <a:blipFill>
          <a:blip xmlns:r="http://schemas.openxmlformats.org/officeDocument/2006/relationships" r:embed="rId2">
            <a:duotone>
              <a:schemeClr val="phClr">
                <a:shade val="30000"/>
                <a:satMod val="555000"/>
              </a:schemeClr>
              <a:schemeClr val="phClr">
                <a:tint val="96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Dragon</Template>
  <TotalTime>286</TotalTime>
  <Words>2014</Words>
  <PresentationFormat>全屏显示(4:3)</PresentationFormat>
  <Paragraphs>148</Paragraphs>
  <Slides>16</Slides>
  <Notes>0</Notes>
  <HiddenSlides>0</HiddenSlides>
  <MMClips>0</MMClips>
  <ScaleCrop>false</ScaleCrop>
  <HeadingPairs>
    <vt:vector size="4" baseType="variant">
      <vt:variant>
        <vt:lpstr>主题</vt:lpstr>
      </vt:variant>
      <vt:variant>
        <vt:i4>1</vt:i4>
      </vt:variant>
      <vt:variant>
        <vt:lpstr>幻灯片标题</vt:lpstr>
      </vt:variant>
      <vt:variant>
        <vt:i4>16</vt:i4>
      </vt:variant>
    </vt:vector>
  </HeadingPairs>
  <TitlesOfParts>
    <vt:vector size="17" baseType="lpstr">
      <vt:lpstr>龙腾四海</vt:lpstr>
      <vt:lpstr>如何撰写学案</vt:lpstr>
      <vt:lpstr>一、什么是学案</vt:lpstr>
      <vt:lpstr>一、什么是学案</vt:lpstr>
      <vt:lpstr>一、什么是学案</vt:lpstr>
      <vt:lpstr>一、什么是学案</vt:lpstr>
      <vt:lpstr>一、什么是学案</vt:lpstr>
      <vt:lpstr>教案与教学设计</vt:lpstr>
      <vt:lpstr>一、什么是学案</vt:lpstr>
      <vt:lpstr>二、怎样撰写学案</vt:lpstr>
      <vt:lpstr>二、怎样撰写学案</vt:lpstr>
      <vt:lpstr>幻灯片 11</vt:lpstr>
      <vt:lpstr>二、怎样撰写学案</vt:lpstr>
      <vt:lpstr>二、怎样撰写学案</vt:lpstr>
      <vt:lpstr>三、学案案例</vt:lpstr>
      <vt:lpstr>三、学案案例</vt:lpstr>
      <vt:lpstr>幻灯片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如何撰写学案</dc:title>
  <dc:creator>master-01</dc:creator>
  <cp:lastModifiedBy>xingzheng-02</cp:lastModifiedBy>
  <cp:revision>17</cp:revision>
  <dcterms:created xsi:type="dcterms:W3CDTF">2017-04-05T01:41:17Z</dcterms:created>
  <dcterms:modified xsi:type="dcterms:W3CDTF">2017-04-05T06:30:55Z</dcterms:modified>
</cp:coreProperties>
</file>